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58" r:id="rId4"/>
    <p:sldId id="263" r:id="rId5"/>
    <p:sldId id="265" r:id="rId6"/>
    <p:sldId id="266" r:id="rId7"/>
    <p:sldId id="267" r:id="rId8"/>
    <p:sldId id="268" r:id="rId9"/>
    <p:sldId id="270" r:id="rId10"/>
    <p:sldId id="269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60" r:id="rId19"/>
    <p:sldId id="261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4D3"/>
    <a:srgbClr val="113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1" d="100"/>
          <a:sy n="51" d="100"/>
        </p:scale>
        <p:origin x="-1224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CE265-90EB-4C62-AB30-F3CCE99AD141}" type="doc">
      <dgm:prSet loTypeId="urn:microsoft.com/office/officeart/2011/layout/CircleProcess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1EB7B4B9-7383-48DB-A1BA-1DACBE2CD08C}">
      <dgm:prSet phldrT="[Texte]"/>
      <dgm:spPr/>
      <dgm:t>
        <a:bodyPr/>
        <a:lstStyle/>
        <a:p>
          <a:r>
            <a:rPr lang="fr-FR" dirty="0" smtClean="0"/>
            <a:t>Liquide</a:t>
          </a:r>
          <a:endParaRPr lang="fr-FR" dirty="0"/>
        </a:p>
      </dgm:t>
    </dgm:pt>
    <dgm:pt modelId="{F46AC805-D9C0-4979-9FB5-8D36D07AD223}" type="parTrans" cxnId="{80C6293E-98E6-4751-816B-A2FB8E9C8CB5}">
      <dgm:prSet/>
      <dgm:spPr/>
      <dgm:t>
        <a:bodyPr/>
        <a:lstStyle/>
        <a:p>
          <a:endParaRPr lang="fr-FR"/>
        </a:p>
      </dgm:t>
    </dgm:pt>
    <dgm:pt modelId="{9D7481B3-2C73-4959-8E9B-4A11C005DF0F}" type="sibTrans" cxnId="{80C6293E-98E6-4751-816B-A2FB8E9C8CB5}">
      <dgm:prSet/>
      <dgm:spPr/>
      <dgm:t>
        <a:bodyPr/>
        <a:lstStyle/>
        <a:p>
          <a:endParaRPr lang="fr-FR"/>
        </a:p>
      </dgm:t>
    </dgm:pt>
    <dgm:pt modelId="{24E32FA8-2CBE-4FF1-A5DF-FC5D890BD554}">
      <dgm:prSet phldrT="[Texte]"/>
      <dgm:spPr/>
      <dgm:t>
        <a:bodyPr/>
        <a:lstStyle/>
        <a:p>
          <a:r>
            <a:rPr lang="fr-FR" dirty="0" smtClean="0"/>
            <a:t>1 semaine</a:t>
          </a:r>
          <a:endParaRPr lang="fr-FR" dirty="0"/>
        </a:p>
      </dgm:t>
    </dgm:pt>
    <dgm:pt modelId="{EA227158-7D5F-45BC-A288-329407B45445}" type="parTrans" cxnId="{F178BB34-283D-4623-BD11-0A4A16DC57AC}">
      <dgm:prSet/>
      <dgm:spPr/>
      <dgm:t>
        <a:bodyPr/>
        <a:lstStyle/>
        <a:p>
          <a:endParaRPr lang="fr-FR"/>
        </a:p>
      </dgm:t>
    </dgm:pt>
    <dgm:pt modelId="{FACA19AE-F763-4D56-8086-47A4A8F991EF}" type="sibTrans" cxnId="{F178BB34-283D-4623-BD11-0A4A16DC57AC}">
      <dgm:prSet/>
      <dgm:spPr/>
      <dgm:t>
        <a:bodyPr/>
        <a:lstStyle/>
        <a:p>
          <a:endParaRPr lang="fr-FR"/>
        </a:p>
      </dgm:t>
    </dgm:pt>
    <dgm:pt modelId="{EBE35737-E4E0-4708-BCAA-C0AEEB81929E}">
      <dgm:prSet phldrT="[Texte]"/>
      <dgm:spPr/>
      <dgm:t>
        <a:bodyPr/>
        <a:lstStyle/>
        <a:p>
          <a:r>
            <a:rPr lang="fr-FR" dirty="0" smtClean="0"/>
            <a:t>Moulinée</a:t>
          </a:r>
          <a:endParaRPr lang="fr-FR" dirty="0"/>
        </a:p>
      </dgm:t>
    </dgm:pt>
    <dgm:pt modelId="{5092FDE3-353D-4F7F-A88A-7FC2D31A3136}" type="parTrans" cxnId="{B597E5F7-44D5-4639-8215-B751C40E89F5}">
      <dgm:prSet/>
      <dgm:spPr/>
      <dgm:t>
        <a:bodyPr/>
        <a:lstStyle/>
        <a:p>
          <a:endParaRPr lang="fr-FR"/>
        </a:p>
      </dgm:t>
    </dgm:pt>
    <dgm:pt modelId="{5B43488C-B575-48A5-895C-8353915F1A66}" type="sibTrans" cxnId="{B597E5F7-44D5-4639-8215-B751C40E89F5}">
      <dgm:prSet/>
      <dgm:spPr/>
      <dgm:t>
        <a:bodyPr/>
        <a:lstStyle/>
        <a:p>
          <a:endParaRPr lang="fr-FR"/>
        </a:p>
      </dgm:t>
    </dgm:pt>
    <dgm:pt modelId="{463132FC-2622-4F9D-A60B-83DF19A1339B}">
      <dgm:prSet phldrT="[Texte]"/>
      <dgm:spPr/>
      <dgm:t>
        <a:bodyPr/>
        <a:lstStyle/>
        <a:p>
          <a:r>
            <a:rPr lang="fr-FR" dirty="0" smtClean="0"/>
            <a:t>1 à 2 semaines</a:t>
          </a:r>
          <a:endParaRPr lang="fr-FR" dirty="0"/>
        </a:p>
      </dgm:t>
    </dgm:pt>
    <dgm:pt modelId="{570C2DDC-E50F-4285-ADBE-33FF377BC509}" type="parTrans" cxnId="{84C8DEF6-2BDF-4053-8F81-652E5D8A8CF6}">
      <dgm:prSet/>
      <dgm:spPr/>
      <dgm:t>
        <a:bodyPr/>
        <a:lstStyle/>
        <a:p>
          <a:endParaRPr lang="fr-FR"/>
        </a:p>
      </dgm:t>
    </dgm:pt>
    <dgm:pt modelId="{7CCC2C44-102B-4E16-A9BB-7CF8BA7D0830}" type="sibTrans" cxnId="{84C8DEF6-2BDF-4053-8F81-652E5D8A8CF6}">
      <dgm:prSet/>
      <dgm:spPr/>
      <dgm:t>
        <a:bodyPr/>
        <a:lstStyle/>
        <a:p>
          <a:endParaRPr lang="fr-FR"/>
        </a:p>
      </dgm:t>
    </dgm:pt>
    <dgm:pt modelId="{71BD6E3E-D3BA-4A6B-80ED-763CC4498104}">
      <dgm:prSet phldrT="[Texte]"/>
      <dgm:spPr/>
      <dgm:t>
        <a:bodyPr/>
        <a:lstStyle/>
        <a:p>
          <a:r>
            <a:rPr lang="fr-FR" dirty="0" smtClean="0"/>
            <a:t>Hachée</a:t>
          </a:r>
          <a:endParaRPr lang="fr-FR" dirty="0"/>
        </a:p>
      </dgm:t>
    </dgm:pt>
    <dgm:pt modelId="{A070AFF7-C5CE-4924-AA17-ACAE8993B599}" type="parTrans" cxnId="{3AEAD4D7-1060-448E-9E6A-2AD98EF12707}">
      <dgm:prSet/>
      <dgm:spPr/>
      <dgm:t>
        <a:bodyPr/>
        <a:lstStyle/>
        <a:p>
          <a:endParaRPr lang="fr-FR"/>
        </a:p>
      </dgm:t>
    </dgm:pt>
    <dgm:pt modelId="{56A7BE85-87C5-4560-A5B2-F1BDF77345FD}" type="sibTrans" cxnId="{3AEAD4D7-1060-448E-9E6A-2AD98EF12707}">
      <dgm:prSet/>
      <dgm:spPr/>
      <dgm:t>
        <a:bodyPr/>
        <a:lstStyle/>
        <a:p>
          <a:endParaRPr lang="fr-FR"/>
        </a:p>
      </dgm:t>
    </dgm:pt>
    <dgm:pt modelId="{E014E3A2-AE63-42D7-8935-31ACD4C7A093}">
      <dgm:prSet phldrT="[Texte]"/>
      <dgm:spPr/>
      <dgm:t>
        <a:bodyPr/>
        <a:lstStyle/>
        <a:p>
          <a:r>
            <a:rPr lang="fr-FR" dirty="0" smtClean="0"/>
            <a:t>1 à 2 semaines</a:t>
          </a:r>
          <a:endParaRPr lang="fr-FR" dirty="0"/>
        </a:p>
      </dgm:t>
    </dgm:pt>
    <dgm:pt modelId="{62AF9617-DA71-430F-A718-B73E29EA76D0}" type="parTrans" cxnId="{4186038B-0C62-4EAF-BF4D-4C6F3AE45B2B}">
      <dgm:prSet/>
      <dgm:spPr/>
      <dgm:t>
        <a:bodyPr/>
        <a:lstStyle/>
        <a:p>
          <a:endParaRPr lang="fr-FR"/>
        </a:p>
      </dgm:t>
    </dgm:pt>
    <dgm:pt modelId="{7F4B35DC-27EA-4137-ADB3-2522BD4E8562}" type="sibTrans" cxnId="{4186038B-0C62-4EAF-BF4D-4C6F3AE45B2B}">
      <dgm:prSet/>
      <dgm:spPr/>
      <dgm:t>
        <a:bodyPr/>
        <a:lstStyle/>
        <a:p>
          <a:endParaRPr lang="fr-FR"/>
        </a:p>
      </dgm:t>
    </dgm:pt>
    <dgm:pt modelId="{D0D28B91-C4BA-4A0F-AC73-180288250E6E}">
      <dgm:prSet phldrT="[Texte]"/>
      <dgm:spPr/>
      <dgm:t>
        <a:bodyPr/>
        <a:lstStyle/>
        <a:p>
          <a:r>
            <a:rPr lang="fr-FR" dirty="0" smtClean="0"/>
            <a:t>Normale</a:t>
          </a:r>
          <a:endParaRPr lang="fr-FR" dirty="0"/>
        </a:p>
      </dgm:t>
    </dgm:pt>
    <dgm:pt modelId="{83FDE0C1-4ACB-4554-A827-D365B70AA418}" type="parTrans" cxnId="{524256A1-D7D2-4EF2-8960-16816C9ABDA1}">
      <dgm:prSet/>
      <dgm:spPr/>
      <dgm:t>
        <a:bodyPr/>
        <a:lstStyle/>
        <a:p>
          <a:endParaRPr lang="fr-FR"/>
        </a:p>
      </dgm:t>
    </dgm:pt>
    <dgm:pt modelId="{247E7C98-90A6-49EE-8C15-B0557D791FB1}" type="sibTrans" cxnId="{524256A1-D7D2-4EF2-8960-16816C9ABDA1}">
      <dgm:prSet/>
      <dgm:spPr/>
      <dgm:t>
        <a:bodyPr/>
        <a:lstStyle/>
        <a:p>
          <a:endParaRPr lang="fr-FR"/>
        </a:p>
      </dgm:t>
    </dgm:pt>
    <dgm:pt modelId="{056E1D0A-3948-4A36-8C40-71364A022165}" type="pres">
      <dgm:prSet presAssocID="{572CE265-90EB-4C62-AB30-F3CCE99AD14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B55AAB16-FDB8-4963-9088-590C942B112A}" type="pres">
      <dgm:prSet presAssocID="{D0D28B91-C4BA-4A0F-AC73-180288250E6E}" presName="Accent4" presStyleCnt="0"/>
      <dgm:spPr/>
      <dgm:t>
        <a:bodyPr/>
        <a:lstStyle/>
        <a:p>
          <a:endParaRPr lang="fr-FR"/>
        </a:p>
      </dgm:t>
    </dgm:pt>
    <dgm:pt modelId="{7B972347-E9A1-4DA7-BDE1-6F05064D99D8}" type="pres">
      <dgm:prSet presAssocID="{D0D28B91-C4BA-4A0F-AC73-180288250E6E}" presName="Accent" presStyleLbl="node1" presStyleIdx="0" presStyleCnt="4"/>
      <dgm:spPr/>
      <dgm:t>
        <a:bodyPr/>
        <a:lstStyle/>
        <a:p>
          <a:endParaRPr lang="fr-FR"/>
        </a:p>
      </dgm:t>
    </dgm:pt>
    <dgm:pt modelId="{F79249F4-F6C6-4FE0-879E-C2313C7FAC35}" type="pres">
      <dgm:prSet presAssocID="{D0D28B91-C4BA-4A0F-AC73-180288250E6E}" presName="ParentBackground4" presStyleCnt="0"/>
      <dgm:spPr/>
      <dgm:t>
        <a:bodyPr/>
        <a:lstStyle/>
        <a:p>
          <a:endParaRPr lang="fr-FR"/>
        </a:p>
      </dgm:t>
    </dgm:pt>
    <dgm:pt modelId="{EE3E659C-BAFB-431E-9EB9-78B3BC070AA0}" type="pres">
      <dgm:prSet presAssocID="{D0D28B91-C4BA-4A0F-AC73-180288250E6E}" presName="ParentBackground" presStyleLbl="fgAcc1" presStyleIdx="0" presStyleCnt="4"/>
      <dgm:spPr/>
      <dgm:t>
        <a:bodyPr/>
        <a:lstStyle/>
        <a:p>
          <a:endParaRPr lang="fr-FR"/>
        </a:p>
      </dgm:t>
    </dgm:pt>
    <dgm:pt modelId="{B0AB9E7F-F0EA-49C2-B2CA-9A2BFF406D45}" type="pres">
      <dgm:prSet presAssocID="{D0D28B91-C4BA-4A0F-AC73-180288250E6E}" presName="Parent4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8B4856-E2DE-44F9-9009-F1527013EE81}" type="pres">
      <dgm:prSet presAssocID="{71BD6E3E-D3BA-4A6B-80ED-763CC4498104}" presName="Accent3" presStyleCnt="0"/>
      <dgm:spPr/>
      <dgm:t>
        <a:bodyPr/>
        <a:lstStyle/>
        <a:p>
          <a:endParaRPr lang="fr-FR"/>
        </a:p>
      </dgm:t>
    </dgm:pt>
    <dgm:pt modelId="{97DE029E-0282-4E47-8EA4-2D34D2F7F380}" type="pres">
      <dgm:prSet presAssocID="{71BD6E3E-D3BA-4A6B-80ED-763CC4498104}" presName="Accent" presStyleLbl="node1" presStyleIdx="1" presStyleCnt="4"/>
      <dgm:spPr/>
      <dgm:t>
        <a:bodyPr/>
        <a:lstStyle/>
        <a:p>
          <a:endParaRPr lang="fr-FR"/>
        </a:p>
      </dgm:t>
    </dgm:pt>
    <dgm:pt modelId="{17B6EE96-95B3-4AFC-AB31-C05C1DD72624}" type="pres">
      <dgm:prSet presAssocID="{71BD6E3E-D3BA-4A6B-80ED-763CC4498104}" presName="ParentBackground3" presStyleCnt="0"/>
      <dgm:spPr/>
      <dgm:t>
        <a:bodyPr/>
        <a:lstStyle/>
        <a:p>
          <a:endParaRPr lang="fr-FR"/>
        </a:p>
      </dgm:t>
    </dgm:pt>
    <dgm:pt modelId="{D192FAA9-F98F-444A-AEBC-3F39B547D64D}" type="pres">
      <dgm:prSet presAssocID="{71BD6E3E-D3BA-4A6B-80ED-763CC4498104}" presName="ParentBackground" presStyleLbl="fgAcc1" presStyleIdx="1" presStyleCnt="4"/>
      <dgm:spPr/>
      <dgm:t>
        <a:bodyPr/>
        <a:lstStyle/>
        <a:p>
          <a:endParaRPr lang="fr-FR"/>
        </a:p>
      </dgm:t>
    </dgm:pt>
    <dgm:pt modelId="{2A2D1CA8-40F4-4357-992A-D51C53A01D59}" type="pres">
      <dgm:prSet presAssocID="{71BD6E3E-D3BA-4A6B-80ED-763CC4498104}" presName="Child3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8C95E9-6111-4304-9EB6-779F825FB4F0}" type="pres">
      <dgm:prSet presAssocID="{71BD6E3E-D3BA-4A6B-80ED-763CC4498104}" presName="Parent3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308A59-CEB0-4078-BF34-9FC83CC804CA}" type="pres">
      <dgm:prSet presAssocID="{EBE35737-E4E0-4708-BCAA-C0AEEB81929E}" presName="Accent2" presStyleCnt="0"/>
      <dgm:spPr/>
      <dgm:t>
        <a:bodyPr/>
        <a:lstStyle/>
        <a:p>
          <a:endParaRPr lang="fr-FR"/>
        </a:p>
      </dgm:t>
    </dgm:pt>
    <dgm:pt modelId="{7C9DAB19-2739-481A-9355-69241EE24B7E}" type="pres">
      <dgm:prSet presAssocID="{EBE35737-E4E0-4708-BCAA-C0AEEB81929E}" presName="Accent" presStyleLbl="node1" presStyleIdx="2" presStyleCnt="4"/>
      <dgm:spPr/>
      <dgm:t>
        <a:bodyPr/>
        <a:lstStyle/>
        <a:p>
          <a:endParaRPr lang="fr-FR"/>
        </a:p>
      </dgm:t>
    </dgm:pt>
    <dgm:pt modelId="{D257A098-D326-446C-AAD9-2114AD0B1E2A}" type="pres">
      <dgm:prSet presAssocID="{EBE35737-E4E0-4708-BCAA-C0AEEB81929E}" presName="ParentBackground2" presStyleCnt="0"/>
      <dgm:spPr/>
      <dgm:t>
        <a:bodyPr/>
        <a:lstStyle/>
        <a:p>
          <a:endParaRPr lang="fr-FR"/>
        </a:p>
      </dgm:t>
    </dgm:pt>
    <dgm:pt modelId="{30899553-4A3C-4466-9D6E-A314D0DB0FA2}" type="pres">
      <dgm:prSet presAssocID="{EBE35737-E4E0-4708-BCAA-C0AEEB81929E}" presName="ParentBackground" presStyleLbl="fgAcc1" presStyleIdx="2" presStyleCnt="4"/>
      <dgm:spPr/>
      <dgm:t>
        <a:bodyPr/>
        <a:lstStyle/>
        <a:p>
          <a:endParaRPr lang="fr-FR"/>
        </a:p>
      </dgm:t>
    </dgm:pt>
    <dgm:pt modelId="{219DE165-697E-4BDA-9FE9-8B15A2D67BE1}" type="pres">
      <dgm:prSet presAssocID="{EBE35737-E4E0-4708-BCAA-C0AEEB81929E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8D26CE-80E5-4349-9899-3093E9CB11A8}" type="pres">
      <dgm:prSet presAssocID="{EBE35737-E4E0-4708-BCAA-C0AEEB81929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52047D-2630-4BB0-9B94-0852849A1360}" type="pres">
      <dgm:prSet presAssocID="{1EB7B4B9-7383-48DB-A1BA-1DACBE2CD08C}" presName="Accent1" presStyleCnt="0"/>
      <dgm:spPr/>
      <dgm:t>
        <a:bodyPr/>
        <a:lstStyle/>
        <a:p>
          <a:endParaRPr lang="fr-FR"/>
        </a:p>
      </dgm:t>
    </dgm:pt>
    <dgm:pt modelId="{B0C93D81-9F40-4941-AFD3-8CA752B1E6FF}" type="pres">
      <dgm:prSet presAssocID="{1EB7B4B9-7383-48DB-A1BA-1DACBE2CD08C}" presName="Accent" presStyleLbl="node1" presStyleIdx="3" presStyleCnt="4"/>
      <dgm:spPr/>
      <dgm:t>
        <a:bodyPr/>
        <a:lstStyle/>
        <a:p>
          <a:endParaRPr lang="fr-FR"/>
        </a:p>
      </dgm:t>
    </dgm:pt>
    <dgm:pt modelId="{62E5A473-680B-4C52-AB94-260651667EC3}" type="pres">
      <dgm:prSet presAssocID="{1EB7B4B9-7383-48DB-A1BA-1DACBE2CD08C}" presName="ParentBackground1" presStyleCnt="0"/>
      <dgm:spPr/>
      <dgm:t>
        <a:bodyPr/>
        <a:lstStyle/>
        <a:p>
          <a:endParaRPr lang="fr-FR"/>
        </a:p>
      </dgm:t>
    </dgm:pt>
    <dgm:pt modelId="{B35DBC6B-CE0F-481F-8001-8C6426ADDEF9}" type="pres">
      <dgm:prSet presAssocID="{1EB7B4B9-7383-48DB-A1BA-1DACBE2CD08C}" presName="ParentBackground" presStyleLbl="fgAcc1" presStyleIdx="3" presStyleCnt="4"/>
      <dgm:spPr/>
      <dgm:t>
        <a:bodyPr/>
        <a:lstStyle/>
        <a:p>
          <a:endParaRPr lang="fr-FR"/>
        </a:p>
      </dgm:t>
    </dgm:pt>
    <dgm:pt modelId="{7CDF56FA-69E2-490F-A502-144FD505A8B2}" type="pres">
      <dgm:prSet presAssocID="{1EB7B4B9-7383-48DB-A1BA-1DACBE2CD08C}" presName="Child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CDF35E-CF7B-425C-9651-5BB95517DDFB}" type="pres">
      <dgm:prSet presAssocID="{1EB7B4B9-7383-48DB-A1BA-1DACBE2CD08C}" presName="Parent1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67689A-17E9-4374-BC7E-4C9A83401910}" type="presOf" srcId="{1EB7B4B9-7383-48DB-A1BA-1DACBE2CD08C}" destId="{B35DBC6B-CE0F-481F-8001-8C6426ADDEF9}" srcOrd="0" destOrd="0" presId="urn:microsoft.com/office/officeart/2011/layout/CircleProcess"/>
    <dgm:cxn modelId="{9440DF64-895B-4347-9F92-B27161668901}" type="presOf" srcId="{D0D28B91-C4BA-4A0F-AC73-180288250E6E}" destId="{EE3E659C-BAFB-431E-9EB9-78B3BC070AA0}" srcOrd="0" destOrd="0" presId="urn:microsoft.com/office/officeart/2011/layout/CircleProcess"/>
    <dgm:cxn modelId="{524256A1-D7D2-4EF2-8960-16816C9ABDA1}" srcId="{572CE265-90EB-4C62-AB30-F3CCE99AD141}" destId="{D0D28B91-C4BA-4A0F-AC73-180288250E6E}" srcOrd="3" destOrd="0" parTransId="{83FDE0C1-4ACB-4554-A827-D365B70AA418}" sibTransId="{247E7C98-90A6-49EE-8C15-B0557D791FB1}"/>
    <dgm:cxn modelId="{75ADA5ED-425E-42CD-9808-0DA9647B82C5}" type="presOf" srcId="{572CE265-90EB-4C62-AB30-F3CCE99AD141}" destId="{056E1D0A-3948-4A36-8C40-71364A022165}" srcOrd="0" destOrd="0" presId="urn:microsoft.com/office/officeart/2011/layout/CircleProcess"/>
    <dgm:cxn modelId="{D24AEAC4-1374-4E84-9540-A7E3E0EE0044}" type="presOf" srcId="{EBE35737-E4E0-4708-BCAA-C0AEEB81929E}" destId="{1A8D26CE-80E5-4349-9899-3093E9CB11A8}" srcOrd="1" destOrd="0" presId="urn:microsoft.com/office/officeart/2011/layout/CircleProcess"/>
    <dgm:cxn modelId="{B6840CBC-DA4A-4762-9688-6733E9F8D9E8}" type="presOf" srcId="{463132FC-2622-4F9D-A60B-83DF19A1339B}" destId="{219DE165-697E-4BDA-9FE9-8B15A2D67BE1}" srcOrd="0" destOrd="0" presId="urn:microsoft.com/office/officeart/2011/layout/CircleProcess"/>
    <dgm:cxn modelId="{84C8DEF6-2BDF-4053-8F81-652E5D8A8CF6}" srcId="{EBE35737-E4E0-4708-BCAA-C0AEEB81929E}" destId="{463132FC-2622-4F9D-A60B-83DF19A1339B}" srcOrd="0" destOrd="0" parTransId="{570C2DDC-E50F-4285-ADBE-33FF377BC509}" sibTransId="{7CCC2C44-102B-4E16-A9BB-7CF8BA7D0830}"/>
    <dgm:cxn modelId="{C3251F2D-C675-47B1-8EF9-3FD10BB409E7}" type="presOf" srcId="{E014E3A2-AE63-42D7-8935-31ACD4C7A093}" destId="{2A2D1CA8-40F4-4357-992A-D51C53A01D59}" srcOrd="0" destOrd="0" presId="urn:microsoft.com/office/officeart/2011/layout/CircleProcess"/>
    <dgm:cxn modelId="{8DE86EC5-940D-4029-9D98-BB96D9FF9EE3}" type="presOf" srcId="{24E32FA8-2CBE-4FF1-A5DF-FC5D890BD554}" destId="{7CDF56FA-69E2-490F-A502-144FD505A8B2}" srcOrd="0" destOrd="0" presId="urn:microsoft.com/office/officeart/2011/layout/CircleProcess"/>
    <dgm:cxn modelId="{B597E5F7-44D5-4639-8215-B751C40E89F5}" srcId="{572CE265-90EB-4C62-AB30-F3CCE99AD141}" destId="{EBE35737-E4E0-4708-BCAA-C0AEEB81929E}" srcOrd="1" destOrd="0" parTransId="{5092FDE3-353D-4F7F-A88A-7FC2D31A3136}" sibTransId="{5B43488C-B575-48A5-895C-8353915F1A66}"/>
    <dgm:cxn modelId="{C67C3942-8C25-4C0A-A129-B25244E0DB23}" type="presOf" srcId="{1EB7B4B9-7383-48DB-A1BA-1DACBE2CD08C}" destId="{47CDF35E-CF7B-425C-9651-5BB95517DDFB}" srcOrd="1" destOrd="0" presId="urn:microsoft.com/office/officeart/2011/layout/CircleProcess"/>
    <dgm:cxn modelId="{4186038B-0C62-4EAF-BF4D-4C6F3AE45B2B}" srcId="{71BD6E3E-D3BA-4A6B-80ED-763CC4498104}" destId="{E014E3A2-AE63-42D7-8935-31ACD4C7A093}" srcOrd="0" destOrd="0" parTransId="{62AF9617-DA71-430F-A718-B73E29EA76D0}" sibTransId="{7F4B35DC-27EA-4137-ADB3-2522BD4E8562}"/>
    <dgm:cxn modelId="{72822FAF-625F-411D-9669-849076A3EF24}" type="presOf" srcId="{EBE35737-E4E0-4708-BCAA-C0AEEB81929E}" destId="{30899553-4A3C-4466-9D6E-A314D0DB0FA2}" srcOrd="0" destOrd="0" presId="urn:microsoft.com/office/officeart/2011/layout/CircleProcess"/>
    <dgm:cxn modelId="{25FF8C83-93F2-4503-ACA6-4FD0C2645292}" type="presOf" srcId="{71BD6E3E-D3BA-4A6B-80ED-763CC4498104}" destId="{D192FAA9-F98F-444A-AEBC-3F39B547D64D}" srcOrd="0" destOrd="0" presId="urn:microsoft.com/office/officeart/2011/layout/CircleProcess"/>
    <dgm:cxn modelId="{80C6293E-98E6-4751-816B-A2FB8E9C8CB5}" srcId="{572CE265-90EB-4C62-AB30-F3CCE99AD141}" destId="{1EB7B4B9-7383-48DB-A1BA-1DACBE2CD08C}" srcOrd="0" destOrd="0" parTransId="{F46AC805-D9C0-4979-9FB5-8D36D07AD223}" sibTransId="{9D7481B3-2C73-4959-8E9B-4A11C005DF0F}"/>
    <dgm:cxn modelId="{11CC1FEF-06C0-45BD-9400-9F1251351A6B}" type="presOf" srcId="{D0D28B91-C4BA-4A0F-AC73-180288250E6E}" destId="{B0AB9E7F-F0EA-49C2-B2CA-9A2BFF406D45}" srcOrd="1" destOrd="0" presId="urn:microsoft.com/office/officeart/2011/layout/CircleProcess"/>
    <dgm:cxn modelId="{3AEAD4D7-1060-448E-9E6A-2AD98EF12707}" srcId="{572CE265-90EB-4C62-AB30-F3CCE99AD141}" destId="{71BD6E3E-D3BA-4A6B-80ED-763CC4498104}" srcOrd="2" destOrd="0" parTransId="{A070AFF7-C5CE-4924-AA17-ACAE8993B599}" sibTransId="{56A7BE85-87C5-4560-A5B2-F1BDF77345FD}"/>
    <dgm:cxn modelId="{EE66C9F2-B94D-43B5-9D60-C039B193A6CA}" type="presOf" srcId="{71BD6E3E-D3BA-4A6B-80ED-763CC4498104}" destId="{478C95E9-6111-4304-9EB6-779F825FB4F0}" srcOrd="1" destOrd="0" presId="urn:microsoft.com/office/officeart/2011/layout/CircleProcess"/>
    <dgm:cxn modelId="{F178BB34-283D-4623-BD11-0A4A16DC57AC}" srcId="{1EB7B4B9-7383-48DB-A1BA-1DACBE2CD08C}" destId="{24E32FA8-2CBE-4FF1-A5DF-FC5D890BD554}" srcOrd="0" destOrd="0" parTransId="{EA227158-7D5F-45BC-A288-329407B45445}" sibTransId="{FACA19AE-F763-4D56-8086-47A4A8F991EF}"/>
    <dgm:cxn modelId="{C19B4C80-797A-45E2-9EAF-5BCE4793D9D4}" type="presParOf" srcId="{056E1D0A-3948-4A36-8C40-71364A022165}" destId="{B55AAB16-FDB8-4963-9088-590C942B112A}" srcOrd="0" destOrd="0" presId="urn:microsoft.com/office/officeart/2011/layout/CircleProcess"/>
    <dgm:cxn modelId="{30D5107B-B367-4214-B2FD-44F48AD4030E}" type="presParOf" srcId="{B55AAB16-FDB8-4963-9088-590C942B112A}" destId="{7B972347-E9A1-4DA7-BDE1-6F05064D99D8}" srcOrd="0" destOrd="0" presId="urn:microsoft.com/office/officeart/2011/layout/CircleProcess"/>
    <dgm:cxn modelId="{246C7756-7CA3-467E-A0C4-7BAA0453359B}" type="presParOf" srcId="{056E1D0A-3948-4A36-8C40-71364A022165}" destId="{F79249F4-F6C6-4FE0-879E-C2313C7FAC35}" srcOrd="1" destOrd="0" presId="urn:microsoft.com/office/officeart/2011/layout/CircleProcess"/>
    <dgm:cxn modelId="{4C332E9C-2F5F-4BF0-BAB6-12C30FCA95A4}" type="presParOf" srcId="{F79249F4-F6C6-4FE0-879E-C2313C7FAC35}" destId="{EE3E659C-BAFB-431E-9EB9-78B3BC070AA0}" srcOrd="0" destOrd="0" presId="urn:microsoft.com/office/officeart/2011/layout/CircleProcess"/>
    <dgm:cxn modelId="{802C8A83-39F8-4114-A198-78001E44A6C9}" type="presParOf" srcId="{056E1D0A-3948-4A36-8C40-71364A022165}" destId="{B0AB9E7F-F0EA-49C2-B2CA-9A2BFF406D45}" srcOrd="2" destOrd="0" presId="urn:microsoft.com/office/officeart/2011/layout/CircleProcess"/>
    <dgm:cxn modelId="{92F47DA5-C080-4BC8-8553-6D7399D609F7}" type="presParOf" srcId="{056E1D0A-3948-4A36-8C40-71364A022165}" destId="{A68B4856-E2DE-44F9-9009-F1527013EE81}" srcOrd="3" destOrd="0" presId="urn:microsoft.com/office/officeart/2011/layout/CircleProcess"/>
    <dgm:cxn modelId="{4BA86ECA-D8CB-48FA-86C8-F756DB1791C4}" type="presParOf" srcId="{A68B4856-E2DE-44F9-9009-F1527013EE81}" destId="{97DE029E-0282-4E47-8EA4-2D34D2F7F380}" srcOrd="0" destOrd="0" presId="urn:microsoft.com/office/officeart/2011/layout/CircleProcess"/>
    <dgm:cxn modelId="{5AE8817F-66B6-4B82-AFA0-8DC53ABBE2D4}" type="presParOf" srcId="{056E1D0A-3948-4A36-8C40-71364A022165}" destId="{17B6EE96-95B3-4AFC-AB31-C05C1DD72624}" srcOrd="4" destOrd="0" presId="urn:microsoft.com/office/officeart/2011/layout/CircleProcess"/>
    <dgm:cxn modelId="{36C252DA-E440-46B5-B54F-C94875B38304}" type="presParOf" srcId="{17B6EE96-95B3-4AFC-AB31-C05C1DD72624}" destId="{D192FAA9-F98F-444A-AEBC-3F39B547D64D}" srcOrd="0" destOrd="0" presId="urn:microsoft.com/office/officeart/2011/layout/CircleProcess"/>
    <dgm:cxn modelId="{E51CBA0A-4B33-432D-B08A-F837BAA47CE0}" type="presParOf" srcId="{056E1D0A-3948-4A36-8C40-71364A022165}" destId="{2A2D1CA8-40F4-4357-992A-D51C53A01D59}" srcOrd="5" destOrd="0" presId="urn:microsoft.com/office/officeart/2011/layout/CircleProcess"/>
    <dgm:cxn modelId="{338847D0-1CB2-4BD3-B1AE-C4F657E5B72D}" type="presParOf" srcId="{056E1D0A-3948-4A36-8C40-71364A022165}" destId="{478C95E9-6111-4304-9EB6-779F825FB4F0}" srcOrd="6" destOrd="0" presId="urn:microsoft.com/office/officeart/2011/layout/CircleProcess"/>
    <dgm:cxn modelId="{0C8F02FD-369A-4C60-A65B-98D0828A7635}" type="presParOf" srcId="{056E1D0A-3948-4A36-8C40-71364A022165}" destId="{45308A59-CEB0-4078-BF34-9FC83CC804CA}" srcOrd="7" destOrd="0" presId="urn:microsoft.com/office/officeart/2011/layout/CircleProcess"/>
    <dgm:cxn modelId="{F0A61529-1338-44C8-A4C8-B423E5C1FEEC}" type="presParOf" srcId="{45308A59-CEB0-4078-BF34-9FC83CC804CA}" destId="{7C9DAB19-2739-481A-9355-69241EE24B7E}" srcOrd="0" destOrd="0" presId="urn:microsoft.com/office/officeart/2011/layout/CircleProcess"/>
    <dgm:cxn modelId="{F4A09355-F5E9-43F6-B2F1-AD227E63362C}" type="presParOf" srcId="{056E1D0A-3948-4A36-8C40-71364A022165}" destId="{D257A098-D326-446C-AAD9-2114AD0B1E2A}" srcOrd="8" destOrd="0" presId="urn:microsoft.com/office/officeart/2011/layout/CircleProcess"/>
    <dgm:cxn modelId="{2CBDEBF4-AB40-49BD-BFF1-669D5E30C15F}" type="presParOf" srcId="{D257A098-D326-446C-AAD9-2114AD0B1E2A}" destId="{30899553-4A3C-4466-9D6E-A314D0DB0FA2}" srcOrd="0" destOrd="0" presId="urn:microsoft.com/office/officeart/2011/layout/CircleProcess"/>
    <dgm:cxn modelId="{8F48D379-05D2-4995-A708-011D86DE6E13}" type="presParOf" srcId="{056E1D0A-3948-4A36-8C40-71364A022165}" destId="{219DE165-697E-4BDA-9FE9-8B15A2D67BE1}" srcOrd="9" destOrd="0" presId="urn:microsoft.com/office/officeart/2011/layout/CircleProcess"/>
    <dgm:cxn modelId="{30C2F3BB-0784-4CB9-AC42-3FE69903F165}" type="presParOf" srcId="{056E1D0A-3948-4A36-8C40-71364A022165}" destId="{1A8D26CE-80E5-4349-9899-3093E9CB11A8}" srcOrd="10" destOrd="0" presId="urn:microsoft.com/office/officeart/2011/layout/CircleProcess"/>
    <dgm:cxn modelId="{79C6F9F0-2401-41AC-B6F4-376A5449EC6F}" type="presParOf" srcId="{056E1D0A-3948-4A36-8C40-71364A022165}" destId="{FF52047D-2630-4BB0-9B94-0852849A1360}" srcOrd="11" destOrd="0" presId="urn:microsoft.com/office/officeart/2011/layout/CircleProcess"/>
    <dgm:cxn modelId="{6137B6CA-6ECF-4132-87BE-192D93A632B1}" type="presParOf" srcId="{FF52047D-2630-4BB0-9B94-0852849A1360}" destId="{B0C93D81-9F40-4941-AFD3-8CA752B1E6FF}" srcOrd="0" destOrd="0" presId="urn:microsoft.com/office/officeart/2011/layout/CircleProcess"/>
    <dgm:cxn modelId="{863267CA-E0C0-421A-A621-DE41E4AB7A1A}" type="presParOf" srcId="{056E1D0A-3948-4A36-8C40-71364A022165}" destId="{62E5A473-680B-4C52-AB94-260651667EC3}" srcOrd="12" destOrd="0" presId="urn:microsoft.com/office/officeart/2011/layout/CircleProcess"/>
    <dgm:cxn modelId="{E366766E-8CB5-4FB1-903C-5E943A44DC80}" type="presParOf" srcId="{62E5A473-680B-4C52-AB94-260651667EC3}" destId="{B35DBC6B-CE0F-481F-8001-8C6426ADDEF9}" srcOrd="0" destOrd="0" presId="urn:microsoft.com/office/officeart/2011/layout/CircleProcess"/>
    <dgm:cxn modelId="{28005C6F-6AC8-4FCF-86EB-2D46038B504E}" type="presParOf" srcId="{056E1D0A-3948-4A36-8C40-71364A022165}" destId="{7CDF56FA-69E2-490F-A502-144FD505A8B2}" srcOrd="13" destOrd="0" presId="urn:microsoft.com/office/officeart/2011/layout/CircleProcess"/>
    <dgm:cxn modelId="{E3F55226-B82A-4DDD-A588-B8BA05D3947C}" type="presParOf" srcId="{056E1D0A-3948-4A36-8C40-71364A022165}" destId="{47CDF35E-CF7B-425C-9651-5BB95517DDFB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72347-E9A1-4DA7-BDE1-6F05064D99D8}">
      <dsp:nvSpPr>
        <dsp:cNvPr id="0" name=""/>
        <dsp:cNvSpPr/>
      </dsp:nvSpPr>
      <dsp:spPr>
        <a:xfrm>
          <a:off x="9157963" y="757626"/>
          <a:ext cx="2732173" cy="2732313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508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3E659C-BAFB-431E-9EB9-78B3BC070AA0}">
      <dsp:nvSpPr>
        <dsp:cNvPr id="0" name=""/>
        <dsp:cNvSpPr/>
      </dsp:nvSpPr>
      <dsp:spPr>
        <a:xfrm>
          <a:off x="9249348" y="848719"/>
          <a:ext cx="2550575" cy="255012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Normale</a:t>
          </a:r>
          <a:endParaRPr lang="fr-FR" sz="3300" kern="1200" dirty="0"/>
        </a:p>
      </dsp:txBody>
      <dsp:txXfrm>
        <a:off x="9613716" y="1213091"/>
        <a:ext cx="1821839" cy="1821382"/>
      </dsp:txXfrm>
    </dsp:sp>
    <dsp:sp modelId="{97DE029E-0282-4E47-8EA4-2D34D2F7F380}">
      <dsp:nvSpPr>
        <dsp:cNvPr id="0" name=""/>
        <dsp:cNvSpPr/>
      </dsp:nvSpPr>
      <dsp:spPr>
        <a:xfrm rot="2700000">
          <a:off x="6322666" y="757433"/>
          <a:ext cx="2732218" cy="273221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267683"/>
                <a:satOff val="-17846"/>
                <a:lumOff val="12184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shade val="80000"/>
                <a:hueOff val="267683"/>
                <a:satOff val="-17846"/>
                <a:lumOff val="1218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508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92FAA9-F98F-444A-AEBC-3F39B547D64D}">
      <dsp:nvSpPr>
        <dsp:cNvPr id="0" name=""/>
        <dsp:cNvSpPr/>
      </dsp:nvSpPr>
      <dsp:spPr>
        <a:xfrm>
          <a:off x="6425789" y="848719"/>
          <a:ext cx="2550575" cy="255012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67683"/>
              <a:satOff val="-17846"/>
              <a:lumOff val="121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Hachée</a:t>
          </a:r>
          <a:endParaRPr lang="fr-FR" sz="3300" kern="1200" dirty="0"/>
        </a:p>
      </dsp:txBody>
      <dsp:txXfrm>
        <a:off x="6790157" y="1213091"/>
        <a:ext cx="1821839" cy="1821382"/>
      </dsp:txXfrm>
    </dsp:sp>
    <dsp:sp modelId="{2A2D1CA8-40F4-4357-992A-D51C53A01D59}">
      <dsp:nvSpPr>
        <dsp:cNvPr id="0" name=""/>
        <dsp:cNvSpPr/>
      </dsp:nvSpPr>
      <dsp:spPr>
        <a:xfrm>
          <a:off x="6425789" y="3540280"/>
          <a:ext cx="2550575" cy="1497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kern="1200" dirty="0" smtClean="0"/>
            <a:t>1 à 2 semaines</a:t>
          </a:r>
          <a:endParaRPr lang="fr-FR" sz="2600" kern="1200" dirty="0"/>
        </a:p>
      </dsp:txBody>
      <dsp:txXfrm>
        <a:off x="6425789" y="3540280"/>
        <a:ext cx="2550575" cy="1497762"/>
      </dsp:txXfrm>
    </dsp:sp>
    <dsp:sp modelId="{7C9DAB19-2739-481A-9355-69241EE24B7E}">
      <dsp:nvSpPr>
        <dsp:cNvPr id="0" name=""/>
        <dsp:cNvSpPr/>
      </dsp:nvSpPr>
      <dsp:spPr>
        <a:xfrm rot="2700000">
          <a:off x="3510824" y="757433"/>
          <a:ext cx="2732218" cy="273221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535366"/>
                <a:satOff val="-35693"/>
                <a:lumOff val="24369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shade val="80000"/>
                <a:hueOff val="535366"/>
                <a:satOff val="-35693"/>
                <a:lumOff val="2436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508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899553-4A3C-4466-9D6E-A314D0DB0FA2}">
      <dsp:nvSpPr>
        <dsp:cNvPr id="0" name=""/>
        <dsp:cNvSpPr/>
      </dsp:nvSpPr>
      <dsp:spPr>
        <a:xfrm>
          <a:off x="3602231" y="848719"/>
          <a:ext cx="2550575" cy="255012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535366"/>
              <a:satOff val="-35693"/>
              <a:lumOff val="243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Moulinée</a:t>
          </a:r>
          <a:endParaRPr lang="fr-FR" sz="3300" kern="1200" dirty="0"/>
        </a:p>
      </dsp:txBody>
      <dsp:txXfrm>
        <a:off x="3966599" y="1213091"/>
        <a:ext cx="1821839" cy="1821382"/>
      </dsp:txXfrm>
    </dsp:sp>
    <dsp:sp modelId="{219DE165-697E-4BDA-9FE9-8B15A2D67BE1}">
      <dsp:nvSpPr>
        <dsp:cNvPr id="0" name=""/>
        <dsp:cNvSpPr/>
      </dsp:nvSpPr>
      <dsp:spPr>
        <a:xfrm>
          <a:off x="3602231" y="3540280"/>
          <a:ext cx="2550575" cy="1497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kern="1200" dirty="0" smtClean="0"/>
            <a:t>1 à 2 semaines</a:t>
          </a:r>
          <a:endParaRPr lang="fr-FR" sz="2600" kern="1200" dirty="0"/>
        </a:p>
      </dsp:txBody>
      <dsp:txXfrm>
        <a:off x="3602231" y="3540280"/>
        <a:ext cx="2550575" cy="1497762"/>
      </dsp:txXfrm>
    </dsp:sp>
    <dsp:sp modelId="{B0C93D81-9F40-4941-AFD3-8CA752B1E6FF}">
      <dsp:nvSpPr>
        <dsp:cNvPr id="0" name=""/>
        <dsp:cNvSpPr/>
      </dsp:nvSpPr>
      <dsp:spPr>
        <a:xfrm rot="2700000">
          <a:off x="687266" y="757433"/>
          <a:ext cx="2732218" cy="273221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803049"/>
                <a:satOff val="-53539"/>
                <a:lumOff val="36553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shade val="80000"/>
                <a:hueOff val="803049"/>
                <a:satOff val="-53539"/>
                <a:lumOff val="365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508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5DBC6B-CE0F-481F-8001-8C6426ADDEF9}">
      <dsp:nvSpPr>
        <dsp:cNvPr id="0" name=""/>
        <dsp:cNvSpPr/>
      </dsp:nvSpPr>
      <dsp:spPr>
        <a:xfrm>
          <a:off x="778673" y="848719"/>
          <a:ext cx="2550575" cy="255012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803049"/>
              <a:satOff val="-53539"/>
              <a:lumOff val="365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Liquide</a:t>
          </a:r>
          <a:endParaRPr lang="fr-FR" sz="3300" kern="1200" dirty="0"/>
        </a:p>
      </dsp:txBody>
      <dsp:txXfrm>
        <a:off x="1143041" y="1213091"/>
        <a:ext cx="1821839" cy="1821382"/>
      </dsp:txXfrm>
    </dsp:sp>
    <dsp:sp modelId="{7CDF56FA-69E2-490F-A502-144FD505A8B2}">
      <dsp:nvSpPr>
        <dsp:cNvPr id="0" name=""/>
        <dsp:cNvSpPr/>
      </dsp:nvSpPr>
      <dsp:spPr>
        <a:xfrm>
          <a:off x="778673" y="3540280"/>
          <a:ext cx="2550575" cy="1497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kern="1200" dirty="0" smtClean="0"/>
            <a:t>1 semaine</a:t>
          </a:r>
          <a:endParaRPr lang="fr-FR" sz="2600" kern="1200" dirty="0"/>
        </a:p>
      </dsp:txBody>
      <dsp:txXfrm>
        <a:off x="778673" y="3540280"/>
        <a:ext cx="2550575" cy="1497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sus circulaire"/>
  <dgm:desc val="Permet de représenter des étapes séquentielles dans un processus. Limité à onze formes Niveau 1 avec un nombre illimité de formes Niveau 2. Utilisation optimale avec de petites quantités de texte. Le texte non utilisé n’apparaît pas mais reste disponible si vous changez de disposition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569ED-F7D1-43C8-B7E1-C252DEF65527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F86F6-3500-4243-B46C-FB60AA04A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998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86A0A-C321-439A-B739-0288F3227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26076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508000" y="495300"/>
            <a:ext cx="11988800" cy="1055754"/>
          </a:xfrm>
          <a:prstGeom prst="rect">
            <a:avLst/>
          </a:prstGeom>
        </p:spPr>
        <p:txBody>
          <a:bodyPr/>
          <a:lstStyle>
            <a:lvl1pPr algn="l">
              <a:defRPr cap="none">
                <a:solidFill>
                  <a:srgbClr val="0D305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Texte du titre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11970952" y="9048750"/>
            <a:ext cx="532198" cy="4103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D996DF-5502-4F60-8A09-A804ED47678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hape 32"/>
          <p:cNvSpPr>
            <a:spLocks noGrp="1"/>
          </p:cNvSpPr>
          <p:nvPr>
            <p:ph type="body" sz="half" idx="1" hasCustomPrompt="1"/>
          </p:nvPr>
        </p:nvSpPr>
        <p:spPr>
          <a:xfrm>
            <a:off x="508000" y="1875544"/>
            <a:ext cx="11995150" cy="6354254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3200" b="1">
                <a:solidFill>
                  <a:srgbClr val="0194D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indent="0">
              <a:spcBef>
                <a:spcPts val="0"/>
              </a:spcBef>
              <a:buSzTx/>
              <a:buNone/>
              <a:defRPr sz="3200">
                <a:solidFill>
                  <a:srgbClr val="0D305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342900" indent="-342900">
              <a:spcBef>
                <a:spcPts val="0"/>
              </a:spcBef>
              <a:buSzTx/>
              <a:buFont typeface="Wingdings" panose="05000000000000000000" pitchFamily="2" charset="2"/>
              <a:buChar char="§"/>
              <a:defRPr sz="2400">
                <a:solidFill>
                  <a:srgbClr val="0D3050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714375" indent="-352425">
              <a:spcBef>
                <a:spcPts val="0"/>
              </a:spcBef>
              <a:buSzTx/>
              <a:buFont typeface="Courier New" panose="02070309020205020404" pitchFamily="49" charset="0"/>
              <a:buChar char="o"/>
              <a:defRPr sz="2000">
                <a:solidFill>
                  <a:srgbClr val="0D3050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714375" indent="361950">
              <a:spcBef>
                <a:spcPts val="0"/>
              </a:spcBef>
              <a:buSzTx/>
              <a:buFont typeface="Arial" panose="020B0604020202020204" pitchFamily="34" charset="0"/>
              <a:buChar char="•"/>
              <a:defRPr sz="1800">
                <a:solidFill>
                  <a:srgbClr val="11314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lang="fr-FR" dirty="0" err="1"/>
              <a:t>chapô</a:t>
            </a:r>
            <a:endParaRPr lang="fr-FR" dirty="0"/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lang="fr-FR" dirty="0"/>
              <a:t>courant</a:t>
            </a:r>
          </a:p>
          <a:p>
            <a:pPr lvl="2"/>
            <a:r>
              <a:rPr lang="fr-FR" dirty="0"/>
              <a:t>Liste niveau 1</a:t>
            </a:r>
          </a:p>
          <a:p>
            <a:pPr lvl="3"/>
            <a:r>
              <a:rPr lang="fr-FR" dirty="0"/>
              <a:t>Liste niveau 2</a:t>
            </a:r>
          </a:p>
          <a:p>
            <a:pPr lvl="4"/>
            <a:r>
              <a:rPr lang="fr-FR" dirty="0"/>
              <a:t>Liste niveau 3</a:t>
            </a:r>
            <a:endParaRPr dirty="0"/>
          </a:p>
        </p:txBody>
      </p:sp>
      <p:cxnSp>
        <p:nvCxnSpPr>
          <p:cNvPr id="9" name="Connecteur droit 8"/>
          <p:cNvCxnSpPr>
            <a:cxnSpLocks/>
          </p:cNvCxnSpPr>
          <p:nvPr userDrawn="1"/>
        </p:nvCxnSpPr>
        <p:spPr>
          <a:xfrm>
            <a:off x="3892384" y="9218645"/>
            <a:ext cx="7792616" cy="0"/>
          </a:xfrm>
          <a:prstGeom prst="line">
            <a:avLst/>
          </a:prstGeom>
          <a:noFill/>
          <a:ln w="25400" cap="flat">
            <a:solidFill>
              <a:srgbClr val="11314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050" name="Picture 2" descr="U:\COMMUNICATION\Ramsay Générale de Santé\CHARTE 2017\Logo HPPS\jpeg\LOGO-RAMSAY-Hopital-prive_Pays-de-Savoie-bleu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0" y="8749376"/>
            <a:ext cx="3043794" cy="9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lide-titre-ppt-ramsay-4-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952500" y="4622800"/>
            <a:ext cx="11988800" cy="1055754"/>
          </a:xfrm>
          <a:prstGeom prst="rect">
            <a:avLst/>
          </a:prstGeom>
        </p:spPr>
        <p:txBody>
          <a:bodyPr/>
          <a:lstStyle>
            <a:lvl1pPr algn="l">
              <a:defRPr cap="none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-titre-ppt-ramsay-4-3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952500" y="6159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068313" y="9251950"/>
            <a:ext cx="427737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2000">
                <a:solidFill>
                  <a:srgbClr val="0D3050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fld id="{86CB4B4D-7CA3-9044-876B-883B54F8677D}" type="slidenum">
              <a:t>‹N°›</a:t>
            </a:fld>
            <a:endParaRPr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612" y="1638676"/>
            <a:ext cx="4679573" cy="4679573"/>
          </a:xfrm>
          <a:prstGeom prst="rect">
            <a:avLst/>
          </a:prstGeom>
        </p:spPr>
      </p:pic>
      <p:pic>
        <p:nvPicPr>
          <p:cNvPr id="1026" name="Picture 2" descr="U:\COMMUNICATION\Ramsay Générale de Santé\CHARTE 2017\Logo HPPS\jpeg\LOGO-RAMSAY-Hopital-prive_Pays-de-Savoie-bleu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93" y="2674174"/>
            <a:ext cx="7588213" cy="233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</p:sldLayoutIdLst>
  <p:transition spd="med"/>
  <p:hf hdr="0" ftr="0" dt="0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rgbClr val="FFFFFF"/>
          </a:solidFill>
          <a:uFillTx/>
          <a:latin typeface="Montserrat Light"/>
          <a:ea typeface="Montserrat Light"/>
          <a:cs typeface="Montserrat Light"/>
          <a:sym typeface="Montserrat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 smtClean="0"/>
              <a:t>Alimentation et chirurgie bariatrique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/>
              <a:t>Alimentation </a:t>
            </a:r>
            <a:r>
              <a:rPr lang="en-AU" dirty="0" err="1"/>
              <a:t>normale</a:t>
            </a:r>
            <a:r>
              <a:rPr lang="en-AU" dirty="0"/>
              <a:t> : </a:t>
            </a:r>
            <a:r>
              <a:rPr lang="en-AU" dirty="0" smtClean="0"/>
              <a:t>3 à 5 semaines après </a:t>
            </a:r>
            <a:r>
              <a:rPr lang="en-AU" dirty="0" err="1"/>
              <a:t>l’opération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914400" lvl="2" indent="0" eaLnBrk="1" hangingPunct="1">
              <a:buFontTx/>
              <a:buNone/>
              <a:defRPr/>
            </a:pPr>
            <a:endParaRPr lang="en-US" dirty="0" smtClean="0"/>
          </a:p>
          <a:p>
            <a:pPr marL="914400" lvl="2" indent="0" eaLnBrk="1" hangingPunct="1">
              <a:buFontTx/>
              <a:buNone/>
              <a:defRPr/>
            </a:pPr>
            <a:endParaRPr lang="en-US" dirty="0"/>
          </a:p>
          <a:p>
            <a:pPr marL="914400" lvl="2" indent="0" eaLnBrk="1" hangingPunct="1">
              <a:buFontTx/>
              <a:buNone/>
              <a:defRPr/>
            </a:pPr>
            <a:endParaRPr lang="en-US" dirty="0" smtClean="0"/>
          </a:p>
          <a:p>
            <a:pPr marL="914400" lvl="2" indent="0" eaLnBrk="1" hangingPunct="1">
              <a:buFontTx/>
              <a:buNone/>
              <a:defRPr/>
            </a:pPr>
            <a:endParaRPr lang="en-US" dirty="0"/>
          </a:p>
          <a:p>
            <a:pPr lvl="2" algn="just" eaLnBrk="1" hangingPunct="1">
              <a:defRPr/>
            </a:pPr>
            <a:r>
              <a:rPr lang="en-US" sz="3200" dirty="0"/>
              <a:t>Texture </a:t>
            </a:r>
            <a:r>
              <a:rPr lang="en-US" sz="3200" dirty="0" err="1"/>
              <a:t>normale</a:t>
            </a:r>
            <a:r>
              <a:rPr lang="en-US" sz="3200" dirty="0"/>
              <a:t> : VPO, légumes, </a:t>
            </a:r>
            <a:r>
              <a:rPr lang="en-US" sz="3200" dirty="0" smtClean="0"/>
              <a:t>féculents</a:t>
            </a:r>
          </a:p>
          <a:p>
            <a:pPr lvl="2" algn="just" eaLnBrk="1" hangingPunct="1">
              <a:defRPr/>
            </a:pPr>
            <a:endParaRPr lang="en-US" sz="3200" dirty="0"/>
          </a:p>
          <a:p>
            <a:pPr lvl="2" algn="just" eaLnBrk="1" hangingPunct="1">
              <a:defRPr/>
            </a:pPr>
            <a:r>
              <a:rPr lang="en-US" sz="3200" dirty="0" err="1"/>
              <a:t>Réintroduire</a:t>
            </a:r>
            <a:r>
              <a:rPr lang="en-US" sz="3200" dirty="0"/>
              <a:t> un </a:t>
            </a:r>
            <a:r>
              <a:rPr lang="en-US" sz="3200" dirty="0" err="1"/>
              <a:t>seul</a:t>
            </a:r>
            <a:r>
              <a:rPr lang="en-US" sz="3200" dirty="0"/>
              <a:t> aliment nouveau par jour pour tester la </a:t>
            </a:r>
            <a:r>
              <a:rPr lang="en-US" sz="3200" dirty="0" err="1" smtClean="0"/>
              <a:t>tolérance</a:t>
            </a:r>
            <a:endParaRPr lang="en-US" sz="3200" dirty="0" smtClean="0"/>
          </a:p>
          <a:p>
            <a:pPr lvl="2" algn="just" eaLnBrk="1" hangingPunct="1">
              <a:defRPr/>
            </a:pPr>
            <a:endParaRPr lang="en-US" sz="3200" dirty="0"/>
          </a:p>
          <a:p>
            <a:pPr lvl="2" algn="just" eaLnBrk="1" hangingPunct="1">
              <a:defRPr/>
            </a:pPr>
            <a:r>
              <a:rPr lang="en-US" sz="3200" dirty="0" err="1"/>
              <a:t>Garder</a:t>
            </a:r>
            <a:r>
              <a:rPr lang="en-US" sz="3200" dirty="0"/>
              <a:t> un </a:t>
            </a:r>
            <a:r>
              <a:rPr lang="en-US" sz="3200" dirty="0" err="1"/>
              <a:t>équilibre</a:t>
            </a:r>
            <a:r>
              <a:rPr lang="en-US" sz="3200" dirty="0"/>
              <a:t> alimentaire correct</a:t>
            </a:r>
          </a:p>
        </p:txBody>
      </p:sp>
    </p:spTree>
    <p:extLst>
      <p:ext uri="{BB962C8B-B14F-4D97-AF65-F5344CB8AC3E}">
        <p14:creationId xmlns:p14="http://schemas.microsoft.com/office/powerpoint/2010/main" val="37908986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Particularités</a:t>
            </a:r>
            <a:r>
              <a:rPr lang="en-AU" dirty="0"/>
              <a:t> sur le court </a:t>
            </a:r>
            <a:r>
              <a:rPr lang="en-AU" dirty="0" err="1"/>
              <a:t>terme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Régime </a:t>
            </a:r>
            <a:r>
              <a:rPr lang="en-US" dirty="0" err="1"/>
              <a:t>épargne</a:t>
            </a:r>
            <a:r>
              <a:rPr lang="en-US" dirty="0"/>
              <a:t> digestive (le premier </a:t>
            </a:r>
            <a:r>
              <a:rPr lang="en-US" dirty="0" err="1"/>
              <a:t>mois</a:t>
            </a:r>
            <a:r>
              <a:rPr lang="en-US" dirty="0" smtClean="0"/>
              <a:t>)</a:t>
            </a:r>
            <a:endParaRPr lang="en-US" sz="1600" dirty="0" smtClean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Aliments </a:t>
            </a:r>
            <a:r>
              <a:rPr lang="en-US" dirty="0" err="1"/>
              <a:t>déconseillés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2" eaLnBrk="1" hangingPunct="1">
              <a:defRPr/>
            </a:pPr>
            <a:r>
              <a:rPr lang="en-US" dirty="0"/>
              <a:t>Aliments fibreux (</a:t>
            </a:r>
            <a:r>
              <a:rPr lang="en-US" dirty="0" err="1"/>
              <a:t>enlever</a:t>
            </a:r>
            <a:r>
              <a:rPr lang="en-US" dirty="0"/>
              <a:t> </a:t>
            </a:r>
            <a:r>
              <a:rPr lang="en-US" dirty="0" err="1"/>
              <a:t>pépins</a:t>
            </a:r>
            <a:r>
              <a:rPr lang="en-US" dirty="0"/>
              <a:t> et </a:t>
            </a:r>
            <a:r>
              <a:rPr lang="en-US" dirty="0" err="1"/>
              <a:t>peaux</a:t>
            </a:r>
            <a:r>
              <a:rPr lang="en-US" dirty="0"/>
              <a:t> des légumes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endParaRPr lang="en-US" sz="1800" dirty="0"/>
          </a:p>
          <a:p>
            <a:pPr lvl="2" eaLnBrk="1" hangingPunct="1">
              <a:defRPr/>
            </a:pPr>
            <a:r>
              <a:rPr lang="en-US" dirty="0" err="1" smtClean="0"/>
              <a:t>Saccharose</a:t>
            </a:r>
            <a:endParaRPr lang="en-US" dirty="0" smtClean="0"/>
          </a:p>
          <a:p>
            <a:pPr lvl="2" eaLnBrk="1" hangingPunct="1">
              <a:defRPr/>
            </a:pPr>
            <a:endParaRPr lang="en-US" sz="1800" dirty="0"/>
          </a:p>
          <a:p>
            <a:pPr lvl="2" eaLnBrk="1" hangingPunct="1">
              <a:defRPr/>
            </a:pPr>
            <a:r>
              <a:rPr lang="en-US" dirty="0"/>
              <a:t>Excitants (café, </a:t>
            </a:r>
            <a:r>
              <a:rPr lang="en-US" dirty="0" err="1"/>
              <a:t>thé</a:t>
            </a:r>
            <a:r>
              <a:rPr lang="en-US" dirty="0"/>
              <a:t>…)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excès</a:t>
            </a:r>
            <a:endParaRPr lang="en-US" dirty="0" smtClean="0"/>
          </a:p>
          <a:p>
            <a:pPr lvl="2" eaLnBrk="1" hangingPunct="1">
              <a:defRPr/>
            </a:pPr>
            <a:endParaRPr lang="en-US" sz="1800" dirty="0"/>
          </a:p>
          <a:p>
            <a:pPr lvl="2" eaLnBrk="1" hangingPunct="1">
              <a:defRPr/>
            </a:pPr>
            <a:r>
              <a:rPr lang="en-US" dirty="0"/>
              <a:t>Aliments </a:t>
            </a:r>
            <a:r>
              <a:rPr lang="en-US" dirty="0" err="1" smtClean="0"/>
              <a:t>gras</a:t>
            </a:r>
            <a:endParaRPr lang="en-US" dirty="0" smtClean="0"/>
          </a:p>
          <a:p>
            <a:pPr lvl="2" eaLnBrk="1" hangingPunct="1">
              <a:defRPr/>
            </a:pPr>
            <a:endParaRPr lang="en-US" sz="1800" dirty="0"/>
          </a:p>
          <a:p>
            <a:pPr lvl="2" eaLnBrk="1" hangingPunct="1">
              <a:defRPr/>
            </a:pPr>
            <a:r>
              <a:rPr lang="en-US" dirty="0"/>
              <a:t>Aliments </a:t>
            </a:r>
            <a:r>
              <a:rPr lang="en-US" dirty="0" err="1"/>
              <a:t>acides</a:t>
            </a:r>
            <a:r>
              <a:rPr lang="en-US" dirty="0"/>
              <a:t> (reflux plus </a:t>
            </a:r>
            <a:r>
              <a:rPr lang="en-US" dirty="0" err="1"/>
              <a:t>fréquents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endParaRPr lang="en-US" sz="1800" dirty="0"/>
          </a:p>
          <a:p>
            <a:pPr lvl="2" eaLnBrk="1" hangingPunct="1">
              <a:defRPr/>
            </a:pPr>
            <a:r>
              <a:rPr lang="en-US" dirty="0" err="1"/>
              <a:t>Alcool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57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Particularités</a:t>
            </a:r>
            <a:r>
              <a:rPr lang="en-AU" dirty="0"/>
              <a:t> sur le court </a:t>
            </a:r>
            <a:r>
              <a:rPr lang="en-AU" dirty="0" err="1"/>
              <a:t>terme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Complémentation</a:t>
            </a:r>
            <a:r>
              <a:rPr lang="en-US" dirty="0"/>
              <a:t> </a:t>
            </a:r>
            <a:r>
              <a:rPr lang="en-US" dirty="0" err="1"/>
              <a:t>protéique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Selon prescription médicale 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2" eaLnBrk="1" hangingPunct="1">
              <a:defRPr/>
            </a:pPr>
            <a:r>
              <a:rPr lang="en-US" dirty="0"/>
              <a:t>Poudre de </a:t>
            </a:r>
            <a:r>
              <a:rPr lang="en-US" dirty="0" smtClean="0"/>
              <a:t>protéines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Compléments nutritionnels oraux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Enrichissement</a:t>
            </a:r>
            <a:r>
              <a:rPr lang="en-US" dirty="0" smtClean="0"/>
              <a:t> </a:t>
            </a:r>
            <a:r>
              <a:rPr lang="en-US" dirty="0"/>
              <a:t>naturel 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2" eaLnBrk="1" hangingPunct="1">
              <a:defRPr/>
            </a:pPr>
            <a:r>
              <a:rPr lang="en-US" dirty="0" err="1"/>
              <a:t>Fromage</a:t>
            </a:r>
            <a:r>
              <a:rPr lang="en-US" dirty="0"/>
              <a:t>, </a:t>
            </a:r>
          </a:p>
          <a:p>
            <a:pPr lvl="2" eaLnBrk="1" hangingPunct="1">
              <a:defRPr/>
            </a:pPr>
            <a:r>
              <a:rPr lang="en-US" dirty="0"/>
              <a:t>VPO, </a:t>
            </a:r>
          </a:p>
          <a:p>
            <a:pPr lvl="2" eaLnBrk="1" hangingPunct="1">
              <a:defRPr/>
            </a:pPr>
            <a:r>
              <a:rPr lang="en-US" dirty="0"/>
              <a:t>Laitage, </a:t>
            </a:r>
          </a:p>
          <a:p>
            <a:pPr lvl="2" eaLnBrk="1" hangingPunct="1">
              <a:defRPr/>
            </a:pPr>
            <a:r>
              <a:rPr lang="en-US" dirty="0"/>
              <a:t>MG</a:t>
            </a:r>
          </a:p>
        </p:txBody>
      </p:sp>
    </p:spTree>
    <p:extLst>
      <p:ext uri="{BB962C8B-B14F-4D97-AF65-F5344CB8AC3E}">
        <p14:creationId xmlns:p14="http://schemas.microsoft.com/office/powerpoint/2010/main" val="23715316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Sur le long </a:t>
            </a:r>
            <a:r>
              <a:rPr lang="en-AU" dirty="0" err="1"/>
              <a:t>terme</a:t>
            </a:r>
            <a:r>
              <a:rPr lang="en-AU" dirty="0"/>
              <a:t>…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Aliments </a:t>
            </a:r>
            <a:r>
              <a:rPr lang="en-US" dirty="0" err="1"/>
              <a:t>déconseillés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Pour </a:t>
            </a:r>
            <a:r>
              <a:rPr lang="en-US" dirty="0" err="1"/>
              <a:t>éviter</a:t>
            </a:r>
            <a:r>
              <a:rPr lang="en-US" dirty="0"/>
              <a:t> dilatation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2" eaLnBrk="1" hangingPunct="1">
              <a:defRPr/>
            </a:pPr>
            <a:r>
              <a:rPr lang="en-US" dirty="0" err="1"/>
              <a:t>Boissons</a:t>
            </a:r>
            <a:r>
              <a:rPr lang="en-US" dirty="0"/>
              <a:t> </a:t>
            </a:r>
            <a:r>
              <a:rPr lang="en-US" dirty="0" err="1"/>
              <a:t>gazeuses</a:t>
            </a:r>
            <a:r>
              <a:rPr lang="en-US" dirty="0"/>
              <a:t> / Chewing-gum</a:t>
            </a:r>
          </a:p>
          <a:p>
            <a:pPr lvl="2" eaLnBrk="1" hangingPunct="1">
              <a:defRPr/>
            </a:pPr>
            <a:r>
              <a:rPr lang="en-US" dirty="0"/>
              <a:t>Potages (à cause de la </a:t>
            </a:r>
            <a:r>
              <a:rPr lang="en-US" dirty="0" err="1"/>
              <a:t>chaleur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endParaRPr lang="en-US" sz="3200" dirty="0" smtClean="0"/>
          </a:p>
          <a:p>
            <a:pPr lvl="2" eaLnBrk="1" hangingPunct="1">
              <a:defRPr/>
            </a:pPr>
            <a:endParaRPr lang="en-US" sz="3200" dirty="0"/>
          </a:p>
          <a:p>
            <a:pPr lvl="1" eaLnBrk="1" hangingPunct="1">
              <a:defRPr/>
            </a:pPr>
            <a:r>
              <a:rPr lang="en-US" dirty="0"/>
              <a:t>Pour </a:t>
            </a:r>
            <a:r>
              <a:rPr lang="en-US" dirty="0" err="1"/>
              <a:t>éviter</a:t>
            </a:r>
            <a:r>
              <a:rPr lang="en-US" dirty="0"/>
              <a:t> les </a:t>
            </a:r>
            <a:r>
              <a:rPr lang="en-US" dirty="0" err="1"/>
              <a:t>problèmes</a:t>
            </a:r>
            <a:r>
              <a:rPr lang="en-US" dirty="0"/>
              <a:t> de digestion : </a:t>
            </a:r>
            <a:endParaRPr lang="en-US" dirty="0" smtClean="0"/>
          </a:p>
          <a:p>
            <a:pPr lvl="1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r>
              <a:rPr lang="en-US" dirty="0"/>
              <a:t>Les aliments complets (selon </a:t>
            </a:r>
            <a:r>
              <a:rPr lang="en-US" dirty="0" err="1"/>
              <a:t>tolérance</a:t>
            </a:r>
            <a:r>
              <a:rPr lang="en-US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844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Sur le long </a:t>
            </a:r>
            <a:r>
              <a:rPr lang="en-AU" dirty="0" err="1"/>
              <a:t>terme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Aliments </a:t>
            </a:r>
            <a:r>
              <a:rPr lang="en-US" dirty="0" err="1" smtClean="0"/>
              <a:t>déconseillés</a:t>
            </a: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Pour </a:t>
            </a:r>
            <a:r>
              <a:rPr lang="en-US" dirty="0" err="1"/>
              <a:t>éviter</a:t>
            </a:r>
            <a:r>
              <a:rPr lang="en-US" dirty="0"/>
              <a:t> dumping syndrome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r>
              <a:rPr lang="en-US" dirty="0" err="1"/>
              <a:t>Saccharose</a:t>
            </a:r>
            <a:r>
              <a:rPr lang="en-US" dirty="0"/>
              <a:t>, aliments riches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sucres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Aliments avec </a:t>
            </a:r>
            <a:r>
              <a:rPr lang="en-US" dirty="0" err="1"/>
              <a:t>températures</a:t>
            </a:r>
            <a:r>
              <a:rPr lang="en-US" dirty="0"/>
              <a:t> “</a:t>
            </a:r>
            <a:r>
              <a:rPr lang="en-US" dirty="0" err="1"/>
              <a:t>extrêmes</a:t>
            </a:r>
            <a:r>
              <a:rPr lang="en-US" dirty="0" smtClean="0"/>
              <a:t>”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Aliments riches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graisses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Aliments riches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Sur le long </a:t>
            </a:r>
            <a:r>
              <a:rPr lang="en-AU" dirty="0" err="1"/>
              <a:t>terme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Aliments </a:t>
            </a:r>
            <a:r>
              <a:rPr lang="en-US" dirty="0" err="1" smtClean="0"/>
              <a:t>déconseillés</a:t>
            </a: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lvl="1" algn="just" eaLnBrk="1" hangingPunct="1">
              <a:defRPr/>
            </a:pPr>
            <a:r>
              <a:rPr lang="en-US" dirty="0" err="1"/>
              <a:t>Ceux</a:t>
            </a:r>
            <a:r>
              <a:rPr lang="en-US" dirty="0"/>
              <a:t> qui </a:t>
            </a:r>
            <a:r>
              <a:rPr lang="en-US" dirty="0" err="1"/>
              <a:t>prennent</a:t>
            </a:r>
            <a:r>
              <a:rPr lang="en-US" dirty="0"/>
              <a:t> de la place dans </a:t>
            </a:r>
            <a:r>
              <a:rPr lang="en-US" dirty="0" err="1"/>
              <a:t>l’estomac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étant</a:t>
            </a:r>
            <a:r>
              <a:rPr lang="en-US" dirty="0"/>
              <a:t> peu </a:t>
            </a:r>
            <a:r>
              <a:rPr lang="en-US" dirty="0" err="1"/>
              <a:t>calorique</a:t>
            </a:r>
            <a:r>
              <a:rPr lang="en-US" dirty="0"/>
              <a:t> car </a:t>
            </a:r>
            <a:r>
              <a:rPr lang="en-US" dirty="0" err="1"/>
              <a:t>ils</a:t>
            </a:r>
            <a:r>
              <a:rPr lang="en-US" dirty="0"/>
              <a:t> ne </a:t>
            </a:r>
            <a:r>
              <a:rPr lang="en-US" dirty="0" err="1"/>
              <a:t>permettent</a:t>
            </a:r>
            <a:r>
              <a:rPr lang="en-US" dirty="0"/>
              <a:t> pas de </a:t>
            </a:r>
            <a:r>
              <a:rPr lang="en-US" dirty="0" err="1"/>
              <a:t>couvrir</a:t>
            </a:r>
            <a:r>
              <a:rPr lang="en-US" dirty="0"/>
              <a:t> les </a:t>
            </a:r>
            <a:r>
              <a:rPr lang="en-US" dirty="0" err="1" smtClean="0"/>
              <a:t>besoins</a:t>
            </a:r>
            <a:endParaRPr lang="en-US" dirty="0" smtClean="0"/>
          </a:p>
          <a:p>
            <a:pPr lvl="1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r>
              <a:rPr lang="en-US" dirty="0"/>
              <a:t>Potage</a:t>
            </a:r>
          </a:p>
          <a:p>
            <a:pPr lvl="2" eaLnBrk="1" hangingPunct="1">
              <a:defRPr/>
            </a:pPr>
            <a:r>
              <a:rPr lang="en-US" dirty="0"/>
              <a:t>Crudités</a:t>
            </a:r>
          </a:p>
          <a:p>
            <a:pPr lvl="2" eaLnBrk="1" hangingPunct="1">
              <a:defRPr/>
            </a:pPr>
            <a:r>
              <a:rPr lang="en-US" dirty="0"/>
              <a:t>Pain</a:t>
            </a:r>
          </a:p>
        </p:txBody>
      </p:sp>
    </p:spTree>
    <p:extLst>
      <p:ext uri="{BB962C8B-B14F-4D97-AF65-F5344CB8AC3E}">
        <p14:creationId xmlns:p14="http://schemas.microsoft.com/office/powerpoint/2010/main" val="2977750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Sur le long </a:t>
            </a:r>
            <a:r>
              <a:rPr lang="en-AU" dirty="0" err="1"/>
              <a:t>terme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Quantités</a:t>
            </a:r>
            <a:r>
              <a:rPr lang="en-US" dirty="0"/>
              <a:t> </a:t>
            </a:r>
            <a:r>
              <a:rPr lang="en-US" dirty="0" err="1"/>
              <a:t>visées</a:t>
            </a:r>
            <a:r>
              <a:rPr lang="en-US" dirty="0"/>
              <a:t> pour </a:t>
            </a:r>
            <a:r>
              <a:rPr lang="en-US" dirty="0" err="1"/>
              <a:t>repas</a:t>
            </a:r>
            <a:r>
              <a:rPr lang="en-US" dirty="0"/>
              <a:t> du midi et du </a:t>
            </a:r>
            <a:r>
              <a:rPr lang="en-US" dirty="0" err="1" smtClean="0"/>
              <a:t>soir</a:t>
            </a:r>
            <a:r>
              <a:rPr lang="en-US" dirty="0" smtClean="0"/>
              <a:t> :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sz="1100" dirty="0"/>
          </a:p>
          <a:p>
            <a:pPr lvl="1" eaLnBrk="1" hangingPunct="1">
              <a:defRPr/>
            </a:pPr>
            <a:r>
              <a:rPr lang="en-US" dirty="0"/>
              <a:t>100g de </a:t>
            </a:r>
            <a:r>
              <a:rPr lang="en-US" dirty="0" smtClean="0"/>
              <a:t>VPO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100g de Féculents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100g </a:t>
            </a:r>
            <a:r>
              <a:rPr lang="en-US" dirty="0"/>
              <a:t>de </a:t>
            </a:r>
            <a:r>
              <a:rPr lang="en-US" dirty="0" smtClean="0"/>
              <a:t>Légumes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sz="1400" dirty="0"/>
          </a:p>
          <a:p>
            <a:pPr lvl="1">
              <a:defRPr/>
            </a:pPr>
            <a:r>
              <a:rPr lang="en-US" dirty="0" err="1"/>
              <a:t>Veillez</a:t>
            </a:r>
            <a:r>
              <a:rPr lang="en-US" dirty="0"/>
              <a:t> à </a:t>
            </a:r>
            <a:r>
              <a:rPr lang="en-US" dirty="0" err="1"/>
              <a:t>ce</a:t>
            </a:r>
            <a:r>
              <a:rPr lang="en-US" dirty="0"/>
              <a:t> que les </a:t>
            </a:r>
            <a:r>
              <a:rPr lang="en-US" dirty="0" err="1"/>
              <a:t>quantités</a:t>
            </a:r>
            <a:r>
              <a:rPr lang="en-US" dirty="0"/>
              <a:t> </a:t>
            </a:r>
            <a:r>
              <a:rPr lang="en-US" dirty="0" err="1"/>
              <a:t>n’augmentent</a:t>
            </a:r>
            <a:r>
              <a:rPr lang="en-US" dirty="0"/>
              <a:t> pas </a:t>
            </a:r>
            <a:r>
              <a:rPr lang="en-US" dirty="0" smtClean="0"/>
              <a:t>trop.</a:t>
            </a:r>
            <a:endParaRPr lang="en-A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20421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Sur le long </a:t>
            </a:r>
            <a:r>
              <a:rPr lang="en-AU" dirty="0" err="1"/>
              <a:t>terme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Hydratation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algn="just" eaLnBrk="1" hangingPunct="1">
              <a:defRPr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déconseillé</a:t>
            </a:r>
            <a:r>
              <a:rPr lang="en-US" dirty="0"/>
              <a:t> de </a:t>
            </a:r>
            <a:r>
              <a:rPr lang="en-US" dirty="0" err="1"/>
              <a:t>boire</a:t>
            </a:r>
            <a:r>
              <a:rPr lang="en-US" dirty="0"/>
              <a:t> pendant les </a:t>
            </a:r>
            <a:r>
              <a:rPr lang="en-US" dirty="0" err="1" smtClean="0"/>
              <a:t>repas</a:t>
            </a:r>
            <a:endParaRPr lang="en-US" dirty="0" smtClean="0"/>
          </a:p>
          <a:p>
            <a:pPr lvl="1" algn="just" eaLnBrk="1" hangingPunct="1">
              <a:defRPr/>
            </a:pPr>
            <a:endParaRPr lang="en-US" dirty="0"/>
          </a:p>
          <a:p>
            <a:pPr lvl="1" algn="just" eaLnBrk="1" hangingPunct="1">
              <a:defRPr/>
            </a:pPr>
            <a:r>
              <a:rPr lang="en-US" dirty="0" err="1"/>
              <a:t>Apport</a:t>
            </a:r>
            <a:r>
              <a:rPr lang="en-US" dirty="0"/>
              <a:t> d’un </a:t>
            </a:r>
            <a:r>
              <a:rPr lang="en-US" dirty="0" err="1"/>
              <a:t>litre</a:t>
            </a:r>
            <a:r>
              <a:rPr lang="en-US" dirty="0"/>
              <a:t> par jour par petites </a:t>
            </a:r>
            <a:r>
              <a:rPr lang="en-US" dirty="0" err="1"/>
              <a:t>gorgées</a:t>
            </a:r>
            <a:r>
              <a:rPr lang="en-US" dirty="0"/>
              <a:t> et </a:t>
            </a:r>
            <a:r>
              <a:rPr lang="en-US" dirty="0" err="1"/>
              <a:t>réparties</a:t>
            </a:r>
            <a:r>
              <a:rPr lang="en-US" dirty="0"/>
              <a:t> sur la </a:t>
            </a:r>
            <a:r>
              <a:rPr lang="en-US" dirty="0" err="1"/>
              <a:t>journée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986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508000" y="495300"/>
            <a:ext cx="11988800" cy="1310844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Références bibliographiques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12232131" y="9048750"/>
            <a:ext cx="271019" cy="4064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 dirty="0"/>
          </a:p>
        </p:txBody>
      </p:sp>
      <p:pic>
        <p:nvPicPr>
          <p:cNvPr id="76" name="picto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3923" y="389705"/>
            <a:ext cx="1355165" cy="135516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ZoneTexte 1"/>
          <p:cNvSpPr txBox="1"/>
          <p:nvPr/>
        </p:nvSpPr>
        <p:spPr>
          <a:xfrm>
            <a:off x="727787" y="1773160"/>
            <a:ext cx="11513975" cy="57041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algn="l">
              <a:buFontTx/>
              <a:buChar char="-"/>
              <a:defRPr/>
            </a:pPr>
            <a:endParaRPr lang="fr-FR" dirty="0" smtClean="0"/>
          </a:p>
          <a:p>
            <a:pPr marL="342900" indent="-342900" algn="just">
              <a:buFontTx/>
              <a:buChar char="-"/>
              <a:defRPr/>
            </a:pPr>
            <a:endParaRPr lang="fr-FR" dirty="0"/>
          </a:p>
          <a:p>
            <a:pPr marL="342900" indent="-342900" algn="just">
              <a:buFontTx/>
              <a:buChar char="-"/>
              <a:defRPr/>
            </a:pPr>
            <a:r>
              <a:rPr lang="fr-FR" sz="3200" dirty="0">
                <a:solidFill>
                  <a:srgbClr val="0D3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HAS</a:t>
            </a:r>
            <a:r>
              <a:rPr lang="fr-FR" sz="3200" dirty="0">
                <a:solidFill>
                  <a:srgbClr val="0D3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: synthèse des recommandations «  obésité; prise en charge chirurgicale chez l’adulte », janvier 2009</a:t>
            </a:r>
          </a:p>
          <a:p>
            <a:pPr algn="just">
              <a:defRPr/>
            </a:pPr>
            <a:endParaRPr lang="fr-FR" sz="3200" dirty="0">
              <a:solidFill>
                <a:srgbClr val="0D3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fr-FR" sz="3200" dirty="0">
                <a:solidFill>
                  <a:srgbClr val="0D3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Chirurgie de l’obésité: ce qu’il faut savoir avant de se décider, site de l’HAS</a:t>
            </a:r>
          </a:p>
          <a:p>
            <a:pPr algn="just">
              <a:defRPr/>
            </a:pPr>
            <a:endParaRPr lang="fr-FR" sz="3200" dirty="0">
              <a:solidFill>
                <a:srgbClr val="0D305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fr-FR" sz="3200" dirty="0">
                <a:solidFill>
                  <a:srgbClr val="0D305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Revue obésité: activité physique et perte de poids après chirurgie bariatrique, décembre 2010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952499" y="4622800"/>
            <a:ext cx="11231961" cy="1055754"/>
          </a:xfrm>
          <a:prstGeom prst="rect">
            <a:avLst/>
          </a:prstGeom>
        </p:spPr>
        <p:txBody>
          <a:bodyPr/>
          <a:lstStyle/>
          <a:p>
            <a:r>
              <a:rPr dirty="0" smtClean="0"/>
              <a:t>Merci</a:t>
            </a:r>
            <a:r>
              <a:rPr lang="fr-FR" dirty="0" smtClean="0"/>
              <a:t> </a:t>
            </a:r>
            <a:r>
              <a:rPr dirty="0" smtClean="0"/>
              <a:t>!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 de réalimentation HPPS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Une semaine avant : </a:t>
            </a:r>
            <a:r>
              <a:rPr lang="fr-FR" b="0" dirty="0">
                <a:solidFill>
                  <a:srgbClr val="0D3050"/>
                </a:solidFill>
              </a:rPr>
              <a:t>régime yaourt selon </a:t>
            </a:r>
            <a:r>
              <a:rPr lang="fr-FR" b="0" dirty="0" smtClean="0">
                <a:solidFill>
                  <a:srgbClr val="0D3050"/>
                </a:solidFill>
              </a:rPr>
              <a:t>prescription</a:t>
            </a:r>
          </a:p>
          <a:p>
            <a:endParaRPr lang="fr-FR" b="0" dirty="0">
              <a:solidFill>
                <a:srgbClr val="0D3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J-1 SOIR :</a:t>
            </a:r>
          </a:p>
          <a:p>
            <a:pPr marL="828675" lvl="3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 Medium"/>
                <a:ea typeface="Montserrat Medium"/>
                <a:cs typeface="Montserrat Medium"/>
                <a:sym typeface="Montserrat Medium"/>
              </a:rPr>
              <a:t>Potage + jambon + yaourt nature + compote + </a:t>
            </a:r>
            <a:r>
              <a:rPr lang="en-US" sz="3200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biscottes</a:t>
            </a:r>
          </a:p>
          <a:p>
            <a:pPr marL="371475" lvl="3" indent="0">
              <a:buNone/>
            </a:pPr>
            <a:endParaRPr lang="fr-F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JO à J+2 MIDI :</a:t>
            </a:r>
          </a:p>
          <a:p>
            <a:pPr marL="828675" lvl="3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 Medium"/>
                <a:ea typeface="Montserrat Medium"/>
                <a:cs typeface="Montserrat Medium"/>
              </a:rPr>
              <a:t>à jeun </a:t>
            </a:r>
            <a:endParaRPr lang="en-US" sz="3200" dirty="0" smtClean="0">
              <a:latin typeface="Montserrat Medium"/>
              <a:ea typeface="Montserrat Medium"/>
              <a:cs typeface="Montserrat Medium"/>
            </a:endParaRPr>
          </a:p>
          <a:p>
            <a:pPr marL="371475" lvl="3" indent="0">
              <a:buNone/>
            </a:pPr>
            <a:endParaRPr lang="fr-FR" sz="3200" dirty="0">
              <a:latin typeface="Montserrat Medium"/>
              <a:ea typeface="Montserrat Medium"/>
              <a:cs typeface="Montserrat Medium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J+2 SOIR à J+5 :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Montserrat Medium"/>
                <a:ea typeface="Montserrat Medium"/>
                <a:cs typeface="Montserrat Medium"/>
              </a:rPr>
              <a:t>Matin : boisson chaude + yaourt + compote (à décaler dans la matinée)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Montserrat Medium"/>
                <a:ea typeface="Montserrat Medium"/>
                <a:cs typeface="Montserrat Medium"/>
              </a:rPr>
              <a:t>Midi : potage enrichi + compote (à décaler dans l’après-midi)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Montserrat Medium"/>
                <a:ea typeface="Montserrat Medium"/>
                <a:cs typeface="Montserrat Medium"/>
              </a:rPr>
              <a:t>Soir : potage enrichi + yaourt ( à décaler dans la soirée)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0402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textures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828675" lvl="3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371475" lvl="3" indent="0">
              <a:buNone/>
            </a:pPr>
            <a:r>
              <a:rPr lang="en-US" sz="3200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Les durées varient suivant la progression du patient.</a:t>
            </a:r>
          </a:p>
        </p:txBody>
      </p:sp>
      <p:graphicFrame>
        <p:nvGraphicFramePr>
          <p:cNvPr id="5" name="Espace réservé du contenu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876365"/>
              </p:ext>
            </p:extLst>
          </p:nvPr>
        </p:nvGraphicFramePr>
        <p:xfrm>
          <a:off x="286205" y="1693860"/>
          <a:ext cx="12011542" cy="5229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/>
              <a:t>Texture liquide: 1 semaine à partir de J+2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lvl="2" indent="0" eaLnBrk="1" hangingPunct="1">
              <a:buNone/>
              <a:defRPr/>
            </a:pPr>
            <a:endParaRPr lang="en-US" sz="3200" dirty="0" smtClean="0">
              <a:latin typeface="Montserrat Medium"/>
              <a:ea typeface="Montserrat Medium"/>
              <a:cs typeface="Montserrat Medium"/>
            </a:endParaRPr>
          </a:p>
          <a:p>
            <a:pPr marL="0" lvl="2" indent="0" algn="just" eaLnBrk="1" hangingPunct="1">
              <a:buNone/>
              <a:defRPr/>
            </a:pPr>
            <a:endParaRPr lang="en-US" sz="3200" dirty="0" smtClean="0">
              <a:latin typeface="Montserrat Medium"/>
              <a:ea typeface="Montserrat Medium"/>
              <a:cs typeface="Montserrat Medium"/>
            </a:endParaRPr>
          </a:p>
          <a:p>
            <a:pPr lvl="2" algn="just">
              <a:defRPr/>
            </a:pPr>
            <a:r>
              <a:rPr lang="en-US" sz="3200" dirty="0"/>
              <a:t>Pas </a:t>
            </a:r>
            <a:r>
              <a:rPr lang="en-US" sz="3200" dirty="0"/>
              <a:t>d’aliments de la famille des VPO pour cette texture</a:t>
            </a:r>
            <a:r>
              <a:rPr lang="en-US" sz="3200" dirty="0"/>
              <a:t>,</a:t>
            </a:r>
          </a:p>
          <a:p>
            <a:pPr lvl="2" algn="just">
              <a:defRPr/>
            </a:pPr>
            <a:endParaRPr lang="en-US" sz="3200" dirty="0"/>
          </a:p>
          <a:p>
            <a:pPr lvl="2" algn="just">
              <a:defRPr/>
            </a:pPr>
            <a:r>
              <a:rPr lang="en-US" sz="3200" dirty="0"/>
              <a:t>Potages (légumes + pommes de terre) enrichis avec lait, FAT et/</a:t>
            </a:r>
            <a:r>
              <a:rPr lang="en-US" sz="3200" dirty="0" err="1"/>
              <a:t>ou</a:t>
            </a:r>
            <a:r>
              <a:rPr lang="en-US" sz="3200" dirty="0"/>
              <a:t> poudre de protéines selon prescription</a:t>
            </a:r>
            <a:r>
              <a:rPr lang="en-US" sz="3200" dirty="0"/>
              <a:t>,</a:t>
            </a:r>
          </a:p>
          <a:p>
            <a:pPr lvl="2" algn="just">
              <a:defRPr/>
            </a:pPr>
            <a:endParaRPr lang="en-US" sz="3200" dirty="0"/>
          </a:p>
          <a:p>
            <a:pPr lvl="2" algn="just">
              <a:defRPr/>
            </a:pPr>
            <a:r>
              <a:rPr lang="en-US" sz="3200" dirty="0"/>
              <a:t>Laitages sauf petits-suisses, yaourts avec morceaux et yaourts </a:t>
            </a:r>
            <a:r>
              <a:rPr lang="en-US" sz="3200" dirty="0"/>
              <a:t>enrichis</a:t>
            </a:r>
          </a:p>
          <a:p>
            <a:pPr lvl="2" algn="just">
              <a:defRPr/>
            </a:pPr>
            <a:endParaRPr lang="en-US" sz="3200" dirty="0"/>
          </a:p>
          <a:p>
            <a:pPr lvl="2" algn="just">
              <a:defRPr/>
            </a:pPr>
            <a:r>
              <a:rPr lang="en-US" sz="3200" dirty="0"/>
              <a:t>Compotes </a:t>
            </a:r>
            <a:r>
              <a:rPr lang="en-US" sz="3200" dirty="0"/>
              <a:t>sans sucres </a:t>
            </a:r>
            <a:r>
              <a:rPr lang="en-US" sz="3200" dirty="0"/>
              <a:t>ajoutés</a:t>
            </a:r>
          </a:p>
          <a:p>
            <a:pPr lvl="2" algn="just">
              <a:defRPr/>
            </a:pPr>
            <a:endParaRPr lang="en-US" sz="3200" dirty="0"/>
          </a:p>
          <a:p>
            <a:pPr lvl="2" algn="just">
              <a:defRPr/>
            </a:pPr>
            <a:r>
              <a:rPr lang="en-US" sz="3200" dirty="0"/>
              <a:t>Attention aux légumes fibreux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394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/>
              <a:t>Texture liquide: 1 semaine à partir de J+2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dirty="0" smtClean="0"/>
              <a:t>Exemple </a:t>
            </a:r>
            <a:r>
              <a:rPr lang="en-US" dirty="0"/>
              <a:t>répartition alimentaire</a:t>
            </a:r>
          </a:p>
          <a:p>
            <a:pPr lvl="1" eaLnBrk="1" hangingPunct="1">
              <a:defRPr/>
            </a:pPr>
            <a:endParaRPr lang="en-US" sz="2000" dirty="0"/>
          </a:p>
          <a:p>
            <a:pPr lvl="1" eaLnBrk="1" hangingPunct="1">
              <a:defRPr/>
            </a:pPr>
            <a:r>
              <a:rPr lang="en-US" dirty="0"/>
              <a:t>Petit-</a:t>
            </a:r>
            <a:r>
              <a:rPr lang="en-US" dirty="0" err="1"/>
              <a:t>déjeuner</a:t>
            </a:r>
            <a:r>
              <a:rPr lang="en-US" dirty="0"/>
              <a:t> : </a:t>
            </a:r>
            <a:r>
              <a:rPr lang="en-US" sz="2100" dirty="0">
                <a:solidFill>
                  <a:srgbClr val="336699"/>
                </a:solidFill>
              </a:rPr>
              <a:t>boisson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chaude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peu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sucrée +</a:t>
            </a:r>
            <a:r>
              <a:rPr lang="en-US" dirty="0"/>
              <a:t> </a:t>
            </a:r>
            <a:r>
              <a:rPr lang="en-US" sz="2100" dirty="0" smtClean="0">
                <a:solidFill>
                  <a:srgbClr val="336699"/>
                </a:solidFill>
              </a:rPr>
              <a:t>compote</a:t>
            </a: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Collation 10H: </a:t>
            </a:r>
            <a:r>
              <a:rPr lang="en-US" sz="2100" dirty="0" smtClean="0">
                <a:solidFill>
                  <a:srgbClr val="336699"/>
                </a:solidFill>
              </a:rPr>
              <a:t>laitage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dirty="0" smtClean="0"/>
              <a:t>Déjeuner</a:t>
            </a:r>
            <a:r>
              <a:rPr lang="en-US" dirty="0"/>
              <a:t>: </a:t>
            </a:r>
            <a:r>
              <a:rPr lang="en-US" sz="2100" dirty="0">
                <a:solidFill>
                  <a:srgbClr val="336699"/>
                </a:solidFill>
              </a:rPr>
              <a:t>potage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de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légumes enrichi +</a:t>
            </a:r>
            <a:r>
              <a:rPr lang="en-US" dirty="0"/>
              <a:t> </a:t>
            </a:r>
            <a:r>
              <a:rPr lang="en-US" sz="2100" dirty="0" smtClean="0">
                <a:solidFill>
                  <a:srgbClr val="336699"/>
                </a:solidFill>
              </a:rPr>
              <a:t>compote</a:t>
            </a: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Collation 16H: </a:t>
            </a:r>
            <a:r>
              <a:rPr lang="en-US" sz="2100" dirty="0" smtClean="0">
                <a:solidFill>
                  <a:srgbClr val="336699"/>
                </a:solidFill>
              </a:rPr>
              <a:t>laitage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dirty="0"/>
              <a:t>Dîner: </a:t>
            </a:r>
            <a:r>
              <a:rPr lang="en-US" sz="2100" dirty="0">
                <a:solidFill>
                  <a:srgbClr val="336699"/>
                </a:solidFill>
              </a:rPr>
              <a:t>potage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de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légumes enrichi +</a:t>
            </a:r>
            <a:r>
              <a:rPr lang="en-US" dirty="0"/>
              <a:t> </a:t>
            </a:r>
            <a:r>
              <a:rPr lang="en-US" sz="2100" dirty="0" smtClean="0">
                <a:solidFill>
                  <a:srgbClr val="336699"/>
                </a:solidFill>
              </a:rPr>
              <a:t>compote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dirty="0"/>
              <a:t>Collation soirée: </a:t>
            </a:r>
            <a:r>
              <a:rPr lang="en-US" sz="2100" dirty="0">
                <a:solidFill>
                  <a:srgbClr val="336699"/>
                </a:solidFill>
              </a:rPr>
              <a:t>laitage</a:t>
            </a:r>
          </a:p>
        </p:txBody>
      </p:sp>
    </p:spTree>
    <p:extLst>
      <p:ext uri="{BB962C8B-B14F-4D97-AF65-F5344CB8AC3E}">
        <p14:creationId xmlns:p14="http://schemas.microsoft.com/office/powerpoint/2010/main" val="2817952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/>
              <a:t>Texture </a:t>
            </a:r>
            <a:r>
              <a:rPr lang="en-AU" dirty="0" err="1" smtClean="0"/>
              <a:t>moulinée</a:t>
            </a:r>
            <a:r>
              <a:rPr lang="en-AU" dirty="0" smtClean="0"/>
              <a:t> </a:t>
            </a:r>
            <a:r>
              <a:rPr lang="en-AU" dirty="0"/>
              <a:t>: </a:t>
            </a:r>
            <a:r>
              <a:rPr lang="en-AU" dirty="0" smtClean="0"/>
              <a:t>1 à 2 </a:t>
            </a:r>
            <a:r>
              <a:rPr lang="en-AU" dirty="0"/>
              <a:t>semaines à partir de J+9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lvl="2" eaLnBrk="1" hangingPunct="1">
              <a:defRPr/>
            </a:pPr>
            <a:endParaRPr lang="en-US" sz="3200" dirty="0" smtClean="0"/>
          </a:p>
          <a:p>
            <a:pPr lvl="2" eaLnBrk="1" hangingPunct="1">
              <a:defRPr/>
            </a:pPr>
            <a:endParaRPr lang="en-US" sz="3200" dirty="0" smtClean="0"/>
          </a:p>
          <a:p>
            <a:pPr lvl="2" eaLnBrk="1" hangingPunct="1">
              <a:defRPr/>
            </a:pPr>
            <a:r>
              <a:rPr lang="en-US" sz="3200" dirty="0" err="1" smtClean="0"/>
              <a:t>Réintroduction</a:t>
            </a:r>
            <a:r>
              <a:rPr lang="en-US" sz="3200" dirty="0" smtClean="0"/>
              <a:t> </a:t>
            </a:r>
            <a:r>
              <a:rPr lang="en-US" sz="3200" dirty="0"/>
              <a:t>des VPO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smtClean="0"/>
              <a:t>purée</a:t>
            </a:r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/>
              <a:t>Féculents et légumes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smtClean="0"/>
              <a:t>purée</a:t>
            </a:r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/>
              <a:t>A la fin </a:t>
            </a:r>
            <a:r>
              <a:rPr lang="en-US" sz="3200" dirty="0" smtClean="0"/>
              <a:t>de la texture : </a:t>
            </a:r>
            <a:r>
              <a:rPr lang="en-US" sz="3200" dirty="0"/>
              <a:t>tester fruits cuits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smtClean="0"/>
              <a:t>morceaux</a:t>
            </a:r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/>
              <a:t>Suppression des potages </a:t>
            </a:r>
            <a:endParaRPr lang="en-US" sz="3200" dirty="0" smtClean="0"/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/>
              <a:t>Pas de légumes et fruits </a:t>
            </a:r>
            <a:r>
              <a:rPr lang="en-US" sz="3200" dirty="0" smtClean="0"/>
              <a:t>crus</a:t>
            </a:r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/>
              <a:t>Petit-</a:t>
            </a:r>
            <a:r>
              <a:rPr lang="en-US" sz="3200" dirty="0" err="1"/>
              <a:t>déjeuner</a:t>
            </a:r>
            <a:r>
              <a:rPr lang="en-US" sz="3200" dirty="0"/>
              <a:t>: introduction des biscottes </a:t>
            </a:r>
            <a:r>
              <a:rPr lang="en-US" sz="3200" dirty="0" err="1"/>
              <a:t>trempées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5237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/>
              <a:t>Texture </a:t>
            </a:r>
            <a:r>
              <a:rPr lang="en-AU" dirty="0" err="1"/>
              <a:t>moulinée</a:t>
            </a:r>
            <a:r>
              <a:rPr lang="en-AU" dirty="0"/>
              <a:t> : 1 à 2 semaines à partir de J+9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dirty="0" smtClean="0"/>
              <a:t>Exemple </a:t>
            </a:r>
            <a:r>
              <a:rPr lang="en-US" dirty="0"/>
              <a:t>répartition </a:t>
            </a:r>
            <a:r>
              <a:rPr lang="en-US" dirty="0" smtClean="0"/>
              <a:t>alimentaire</a:t>
            </a:r>
            <a:endParaRPr lang="en-US" sz="2000" dirty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dirty="0" smtClean="0"/>
              <a:t>Petit-</a:t>
            </a:r>
            <a:r>
              <a:rPr lang="en-US" dirty="0" err="1" smtClean="0"/>
              <a:t>déjeuner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sz="2100" dirty="0">
                <a:solidFill>
                  <a:srgbClr val="336699"/>
                </a:solidFill>
              </a:rPr>
              <a:t>boisson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chaude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peu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sucrée +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biscottes </a:t>
            </a:r>
            <a:r>
              <a:rPr lang="en-US" sz="2100" dirty="0" err="1">
                <a:solidFill>
                  <a:srgbClr val="336699"/>
                </a:solidFill>
              </a:rPr>
              <a:t>trempées</a:t>
            </a:r>
            <a:r>
              <a:rPr lang="en-US" sz="2100" dirty="0">
                <a:solidFill>
                  <a:srgbClr val="336699"/>
                </a:solidFill>
              </a:rPr>
              <a:t> + </a:t>
            </a:r>
            <a:r>
              <a:rPr lang="en-US" sz="2100" dirty="0" err="1" smtClean="0">
                <a:solidFill>
                  <a:srgbClr val="336699"/>
                </a:solidFill>
              </a:rPr>
              <a:t>beurre</a:t>
            </a:r>
            <a:endParaRPr lang="en-US" sz="2100" dirty="0" smtClean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Collation 10H: </a:t>
            </a:r>
            <a:r>
              <a:rPr lang="en-US" sz="2100" dirty="0">
                <a:solidFill>
                  <a:srgbClr val="336699"/>
                </a:solidFill>
              </a:rPr>
              <a:t>laitage (et compote selon </a:t>
            </a:r>
            <a:r>
              <a:rPr lang="en-US" sz="2100" dirty="0" err="1">
                <a:solidFill>
                  <a:srgbClr val="336699"/>
                </a:solidFill>
              </a:rPr>
              <a:t>tolérance</a:t>
            </a:r>
            <a:r>
              <a:rPr lang="en-US" sz="2100" dirty="0">
                <a:solidFill>
                  <a:srgbClr val="336699"/>
                </a:solidFill>
              </a:rPr>
              <a:t> </a:t>
            </a:r>
            <a:r>
              <a:rPr lang="en-US" sz="2100" dirty="0" smtClean="0">
                <a:solidFill>
                  <a:srgbClr val="336699"/>
                </a:solidFill>
              </a:rPr>
              <a:t>)</a:t>
            </a: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Déjeuner: </a:t>
            </a:r>
            <a:r>
              <a:rPr lang="en-US" sz="2100" dirty="0" err="1">
                <a:solidFill>
                  <a:srgbClr val="336699"/>
                </a:solidFill>
              </a:rPr>
              <a:t>Viande</a:t>
            </a:r>
            <a:r>
              <a:rPr lang="en-US" sz="2100" dirty="0">
                <a:solidFill>
                  <a:srgbClr val="336699"/>
                </a:solidFill>
              </a:rPr>
              <a:t>/Poisson/</a:t>
            </a:r>
            <a:r>
              <a:rPr lang="en-US" sz="2100" dirty="0" err="1">
                <a:solidFill>
                  <a:srgbClr val="336699"/>
                </a:solidFill>
              </a:rPr>
              <a:t>Oeufs</a:t>
            </a:r>
            <a:r>
              <a:rPr lang="en-US" sz="2100" dirty="0">
                <a:solidFill>
                  <a:srgbClr val="336699"/>
                </a:solidFill>
              </a:rPr>
              <a:t>+ Pommes de terre et légumes + </a:t>
            </a:r>
            <a:r>
              <a:rPr lang="en-US" sz="2100" dirty="0" err="1">
                <a:solidFill>
                  <a:srgbClr val="336699"/>
                </a:solidFill>
              </a:rPr>
              <a:t>matières</a:t>
            </a:r>
            <a:r>
              <a:rPr lang="en-US" sz="2100" dirty="0">
                <a:solidFill>
                  <a:srgbClr val="336699"/>
                </a:solidFill>
              </a:rPr>
              <a:t> </a:t>
            </a:r>
            <a:r>
              <a:rPr lang="en-US" sz="2100" dirty="0" smtClean="0">
                <a:solidFill>
                  <a:srgbClr val="336699"/>
                </a:solidFill>
              </a:rPr>
              <a:t>grasses</a:t>
            </a: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Collation 16H: </a:t>
            </a:r>
            <a:r>
              <a:rPr lang="en-US" sz="2100" dirty="0">
                <a:solidFill>
                  <a:srgbClr val="336699"/>
                </a:solidFill>
              </a:rPr>
              <a:t>laitage (et compote selon </a:t>
            </a:r>
            <a:r>
              <a:rPr lang="en-US" sz="2100" dirty="0" err="1">
                <a:solidFill>
                  <a:srgbClr val="336699"/>
                </a:solidFill>
              </a:rPr>
              <a:t>tolérance</a:t>
            </a:r>
            <a:r>
              <a:rPr lang="en-US" sz="2100" dirty="0">
                <a:solidFill>
                  <a:srgbClr val="336699"/>
                </a:solidFill>
              </a:rPr>
              <a:t> </a:t>
            </a:r>
            <a:r>
              <a:rPr lang="en-US" sz="2100" dirty="0" smtClean="0">
                <a:solidFill>
                  <a:srgbClr val="336699"/>
                </a:solidFill>
              </a:rPr>
              <a:t>)</a:t>
            </a: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Dîner: </a:t>
            </a:r>
            <a:r>
              <a:rPr lang="en-US" sz="2100" dirty="0" err="1">
                <a:solidFill>
                  <a:srgbClr val="336699"/>
                </a:solidFill>
              </a:rPr>
              <a:t>Viande</a:t>
            </a:r>
            <a:r>
              <a:rPr lang="en-US" sz="2100" dirty="0">
                <a:solidFill>
                  <a:srgbClr val="336699"/>
                </a:solidFill>
              </a:rPr>
              <a:t>/Poisson/</a:t>
            </a:r>
            <a:r>
              <a:rPr lang="en-US" sz="2100" dirty="0" err="1">
                <a:solidFill>
                  <a:srgbClr val="336699"/>
                </a:solidFill>
              </a:rPr>
              <a:t>Oeufs</a:t>
            </a:r>
            <a:r>
              <a:rPr lang="en-US" sz="2100" dirty="0">
                <a:solidFill>
                  <a:srgbClr val="336699"/>
                </a:solidFill>
              </a:rPr>
              <a:t>+ Pommes de terre et légumes + </a:t>
            </a:r>
            <a:r>
              <a:rPr lang="en-US" sz="2100" dirty="0" err="1">
                <a:solidFill>
                  <a:srgbClr val="336699"/>
                </a:solidFill>
              </a:rPr>
              <a:t>matières</a:t>
            </a:r>
            <a:r>
              <a:rPr lang="en-US" sz="2100" dirty="0">
                <a:solidFill>
                  <a:srgbClr val="336699"/>
                </a:solidFill>
              </a:rPr>
              <a:t> </a:t>
            </a:r>
            <a:r>
              <a:rPr lang="en-US" sz="2100" dirty="0" smtClean="0">
                <a:solidFill>
                  <a:srgbClr val="336699"/>
                </a:solidFill>
              </a:rPr>
              <a:t>grasses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dirty="0"/>
              <a:t>Collation soirée:</a:t>
            </a:r>
            <a:r>
              <a:rPr lang="en-US" dirty="0">
                <a:solidFill>
                  <a:srgbClr val="336699"/>
                </a:solidFill>
              </a:rPr>
              <a:t> </a:t>
            </a:r>
            <a:r>
              <a:rPr lang="en-US" sz="2100" dirty="0">
                <a:solidFill>
                  <a:srgbClr val="336699"/>
                </a:solidFill>
              </a:rPr>
              <a:t>laitage (et compote selon </a:t>
            </a:r>
            <a:r>
              <a:rPr lang="en-US" sz="2100" dirty="0" err="1">
                <a:solidFill>
                  <a:srgbClr val="336699"/>
                </a:solidFill>
              </a:rPr>
              <a:t>tolérance</a:t>
            </a:r>
            <a:r>
              <a:rPr lang="en-US" sz="2100" dirty="0">
                <a:solidFill>
                  <a:srgbClr val="336699"/>
                </a:solidFill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4087165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/>
              <a:t>Texture hachée : </a:t>
            </a:r>
            <a:r>
              <a:rPr lang="en-AU" dirty="0" smtClean="0"/>
              <a:t>1 à 2 semaines </a:t>
            </a:r>
            <a:r>
              <a:rPr lang="en-AU" dirty="0"/>
              <a:t>à partir de </a:t>
            </a:r>
            <a:r>
              <a:rPr lang="en-AU" dirty="0" smtClean="0"/>
              <a:t>J+16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lvl="2" eaLnBrk="1" hangingPunct="1">
              <a:defRPr/>
            </a:pPr>
            <a:endParaRPr lang="en-US" sz="3200" dirty="0" smtClean="0"/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 smtClean="0"/>
              <a:t>VPO </a:t>
            </a:r>
            <a:r>
              <a:rPr lang="en-US" sz="3200" dirty="0" err="1"/>
              <a:t>en</a:t>
            </a:r>
            <a:r>
              <a:rPr lang="en-US" sz="3200" dirty="0"/>
              <a:t> texture </a:t>
            </a:r>
            <a:r>
              <a:rPr lang="en-US" sz="3200" dirty="0" smtClean="0"/>
              <a:t>hachée</a:t>
            </a:r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 err="1"/>
              <a:t>Ajout</a:t>
            </a:r>
            <a:r>
              <a:rPr lang="en-US" sz="3200" dirty="0"/>
              <a:t> des féculents sauf </a:t>
            </a:r>
            <a:r>
              <a:rPr lang="en-US" sz="3200" dirty="0" smtClean="0"/>
              <a:t>complets</a:t>
            </a:r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/>
              <a:t>Introduction des morceaux (légumes cuits puis crus</a:t>
            </a:r>
            <a:r>
              <a:rPr lang="en-US" sz="3200" dirty="0" smtClean="0"/>
              <a:t>)</a:t>
            </a:r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/>
              <a:t>Introduction des </a:t>
            </a:r>
            <a:r>
              <a:rPr lang="en-US" sz="3200" dirty="0" err="1"/>
              <a:t>autres</a:t>
            </a:r>
            <a:r>
              <a:rPr lang="en-US" sz="3200" dirty="0"/>
              <a:t> </a:t>
            </a:r>
            <a:r>
              <a:rPr lang="en-US" sz="3200" dirty="0" smtClean="0"/>
              <a:t>fromages</a:t>
            </a:r>
          </a:p>
          <a:p>
            <a:pPr lvl="2" eaLnBrk="1" hangingPunct="1">
              <a:defRPr/>
            </a:pPr>
            <a:endParaRPr lang="en-US" sz="3200" dirty="0"/>
          </a:p>
          <a:p>
            <a:pPr lvl="2" eaLnBrk="1" hangingPunct="1">
              <a:defRPr/>
            </a:pPr>
            <a:r>
              <a:rPr lang="en-US" sz="3200" dirty="0"/>
              <a:t>Fruits crus </a:t>
            </a:r>
            <a:r>
              <a:rPr lang="en-US" sz="3200" dirty="0" err="1"/>
              <a:t>bien</a:t>
            </a:r>
            <a:r>
              <a:rPr lang="en-US" sz="3200" dirty="0"/>
              <a:t> </a:t>
            </a:r>
            <a:r>
              <a:rPr lang="en-US" sz="3200" dirty="0" err="1"/>
              <a:t>mûrs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60547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/>
              <a:t>Texture hachée : 1 à 2 semaines à partir de J+16</a:t>
            </a:r>
            <a:endParaRPr lang="fr-FR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dirty="0" smtClean="0"/>
              <a:t>Exemple </a:t>
            </a:r>
            <a:r>
              <a:rPr lang="en-US" dirty="0"/>
              <a:t>répartition alimentaire</a:t>
            </a:r>
          </a:p>
          <a:p>
            <a:pPr lvl="1" eaLnBrk="1" hangingPunct="1">
              <a:defRPr/>
            </a:pPr>
            <a:endParaRPr lang="en-US" sz="2000" dirty="0"/>
          </a:p>
          <a:p>
            <a:pPr lvl="1" eaLnBrk="1" hangingPunct="1">
              <a:defRPr/>
            </a:pPr>
            <a:r>
              <a:rPr lang="en-US" dirty="0"/>
              <a:t>Petit-</a:t>
            </a:r>
            <a:r>
              <a:rPr lang="en-US" dirty="0" err="1"/>
              <a:t>déjeuner</a:t>
            </a:r>
            <a:r>
              <a:rPr lang="en-US" dirty="0"/>
              <a:t> : </a:t>
            </a:r>
            <a:r>
              <a:rPr lang="en-US" sz="2100" dirty="0">
                <a:solidFill>
                  <a:srgbClr val="336699"/>
                </a:solidFill>
              </a:rPr>
              <a:t>boisson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chaude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peu</a:t>
            </a:r>
            <a:r>
              <a:rPr lang="en-US" dirty="0"/>
              <a:t> </a:t>
            </a:r>
            <a:r>
              <a:rPr lang="en-US" sz="2100" dirty="0">
                <a:solidFill>
                  <a:srgbClr val="336699"/>
                </a:solidFill>
              </a:rPr>
              <a:t>sucrée  + pain </a:t>
            </a:r>
            <a:r>
              <a:rPr lang="en-US" sz="2100" dirty="0" err="1">
                <a:solidFill>
                  <a:srgbClr val="336699"/>
                </a:solidFill>
              </a:rPr>
              <a:t>ou</a:t>
            </a:r>
            <a:r>
              <a:rPr lang="en-US" sz="2100" dirty="0">
                <a:solidFill>
                  <a:srgbClr val="336699"/>
                </a:solidFill>
              </a:rPr>
              <a:t> biscottes + </a:t>
            </a:r>
            <a:r>
              <a:rPr lang="en-US" sz="2100" dirty="0" err="1">
                <a:solidFill>
                  <a:srgbClr val="336699"/>
                </a:solidFill>
              </a:rPr>
              <a:t>beurre</a:t>
            </a:r>
            <a:r>
              <a:rPr lang="en-US" sz="2100" dirty="0">
                <a:solidFill>
                  <a:srgbClr val="336699"/>
                </a:solidFill>
              </a:rPr>
              <a:t> + </a:t>
            </a:r>
            <a:r>
              <a:rPr lang="en-US" sz="2100" dirty="0" err="1">
                <a:solidFill>
                  <a:srgbClr val="336699"/>
                </a:solidFill>
              </a:rPr>
              <a:t>confiture</a:t>
            </a:r>
            <a:r>
              <a:rPr lang="en-US" sz="2100" dirty="0">
                <a:solidFill>
                  <a:srgbClr val="336699"/>
                </a:solidFill>
              </a:rPr>
              <a:t> </a:t>
            </a:r>
            <a:r>
              <a:rPr lang="en-US" sz="2100" dirty="0" err="1">
                <a:solidFill>
                  <a:srgbClr val="336699"/>
                </a:solidFill>
              </a:rPr>
              <a:t>ou</a:t>
            </a:r>
            <a:r>
              <a:rPr lang="en-US" sz="2100" dirty="0">
                <a:solidFill>
                  <a:srgbClr val="336699"/>
                </a:solidFill>
              </a:rPr>
              <a:t> </a:t>
            </a:r>
            <a:r>
              <a:rPr lang="en-US" sz="2100" dirty="0" err="1" smtClean="0">
                <a:solidFill>
                  <a:srgbClr val="336699"/>
                </a:solidFill>
              </a:rPr>
              <a:t>miel</a:t>
            </a:r>
            <a:endParaRPr lang="en-US" sz="2100" dirty="0" smtClean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Collation 10H: </a:t>
            </a:r>
            <a:r>
              <a:rPr lang="en-US" sz="2100" dirty="0">
                <a:solidFill>
                  <a:srgbClr val="336699"/>
                </a:solidFill>
              </a:rPr>
              <a:t>fruit + </a:t>
            </a:r>
            <a:r>
              <a:rPr lang="en-US" sz="2100" dirty="0" smtClean="0">
                <a:solidFill>
                  <a:srgbClr val="336699"/>
                </a:solidFill>
              </a:rPr>
              <a:t>laitage</a:t>
            </a: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Déjeuner: </a:t>
            </a:r>
            <a:r>
              <a:rPr lang="en-US" sz="2100" dirty="0" err="1">
                <a:solidFill>
                  <a:srgbClr val="336699"/>
                </a:solidFill>
              </a:rPr>
              <a:t>Viande</a:t>
            </a:r>
            <a:r>
              <a:rPr lang="en-US" sz="2100" dirty="0">
                <a:solidFill>
                  <a:srgbClr val="336699"/>
                </a:solidFill>
              </a:rPr>
              <a:t>/Poisson/</a:t>
            </a:r>
            <a:r>
              <a:rPr lang="en-US" sz="2100" dirty="0" err="1">
                <a:solidFill>
                  <a:srgbClr val="336699"/>
                </a:solidFill>
              </a:rPr>
              <a:t>Oeufs</a:t>
            </a:r>
            <a:r>
              <a:rPr lang="en-US" sz="2100" dirty="0">
                <a:solidFill>
                  <a:srgbClr val="336699"/>
                </a:solidFill>
              </a:rPr>
              <a:t>+ Féculents et légumes + </a:t>
            </a:r>
            <a:r>
              <a:rPr lang="en-US" sz="2100" dirty="0" err="1">
                <a:solidFill>
                  <a:srgbClr val="336699"/>
                </a:solidFill>
              </a:rPr>
              <a:t>matières</a:t>
            </a:r>
            <a:r>
              <a:rPr lang="en-US" sz="2100" dirty="0">
                <a:solidFill>
                  <a:srgbClr val="336699"/>
                </a:solidFill>
              </a:rPr>
              <a:t> grasses </a:t>
            </a:r>
            <a:endParaRPr lang="en-US" sz="2100" dirty="0" smtClean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Collation 16H: </a:t>
            </a:r>
            <a:r>
              <a:rPr lang="en-US" sz="2100" dirty="0">
                <a:solidFill>
                  <a:srgbClr val="336699"/>
                </a:solidFill>
              </a:rPr>
              <a:t>laitage + </a:t>
            </a:r>
            <a:r>
              <a:rPr lang="en-US" sz="2100" dirty="0" smtClean="0">
                <a:solidFill>
                  <a:srgbClr val="336699"/>
                </a:solidFill>
              </a:rPr>
              <a:t>compote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dirty="0"/>
              <a:t>Dîner: </a:t>
            </a:r>
            <a:r>
              <a:rPr lang="en-US" sz="2100" dirty="0" err="1">
                <a:solidFill>
                  <a:srgbClr val="336699"/>
                </a:solidFill>
              </a:rPr>
              <a:t>Viande</a:t>
            </a:r>
            <a:r>
              <a:rPr lang="en-US" sz="2100" dirty="0">
                <a:solidFill>
                  <a:srgbClr val="336699"/>
                </a:solidFill>
              </a:rPr>
              <a:t>/Poisson/</a:t>
            </a:r>
            <a:r>
              <a:rPr lang="en-US" sz="2100" dirty="0" err="1">
                <a:solidFill>
                  <a:srgbClr val="336699"/>
                </a:solidFill>
              </a:rPr>
              <a:t>Oeufs</a:t>
            </a:r>
            <a:r>
              <a:rPr lang="en-US" sz="2100" dirty="0">
                <a:solidFill>
                  <a:srgbClr val="336699"/>
                </a:solidFill>
              </a:rPr>
              <a:t>+ Féculents et légumes + </a:t>
            </a:r>
            <a:r>
              <a:rPr lang="en-US" sz="2100" dirty="0" err="1">
                <a:solidFill>
                  <a:srgbClr val="336699"/>
                </a:solidFill>
              </a:rPr>
              <a:t>matières</a:t>
            </a:r>
            <a:r>
              <a:rPr lang="en-US" sz="2100" dirty="0">
                <a:solidFill>
                  <a:srgbClr val="336699"/>
                </a:solidFill>
              </a:rPr>
              <a:t> grasses </a:t>
            </a:r>
            <a:endParaRPr lang="en-US" sz="2100" dirty="0" smtClean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endParaRPr lang="en-US" sz="2400" dirty="0">
              <a:solidFill>
                <a:srgbClr val="336699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Collation soirée:</a:t>
            </a:r>
            <a:r>
              <a:rPr lang="en-US" dirty="0">
                <a:solidFill>
                  <a:srgbClr val="336699"/>
                </a:solidFill>
              </a:rPr>
              <a:t> </a:t>
            </a:r>
            <a:r>
              <a:rPr lang="en-US" sz="2100" dirty="0">
                <a:solidFill>
                  <a:srgbClr val="336699"/>
                </a:solidFill>
              </a:rPr>
              <a:t>laitage + compote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551252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736</Words>
  <Application>Microsoft Office PowerPoint</Application>
  <PresentationFormat>Personnalisé</PresentationFormat>
  <Paragraphs>237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White</vt:lpstr>
      <vt:lpstr>Alimentation et chirurgie bariatrique</vt:lpstr>
      <vt:lpstr>Protocole de réalimentation HPPS</vt:lpstr>
      <vt:lpstr>Evolution des textures</vt:lpstr>
      <vt:lpstr>Texture liquide: 1 semaine à partir de J+2</vt:lpstr>
      <vt:lpstr>Texture liquide: 1 semaine à partir de J+2</vt:lpstr>
      <vt:lpstr>Texture moulinée : 1 à 2 semaines à partir de J+9</vt:lpstr>
      <vt:lpstr>Texture moulinée : 1 à 2 semaines à partir de J+9</vt:lpstr>
      <vt:lpstr>Texture hachée : 1 à 2 semaines à partir de J+16</vt:lpstr>
      <vt:lpstr>Texture hachée : 1 à 2 semaines à partir de J+16</vt:lpstr>
      <vt:lpstr>Alimentation normale : 3 à 5 semaines après l’opération</vt:lpstr>
      <vt:lpstr>Particularités sur le court terme</vt:lpstr>
      <vt:lpstr>Particularités sur le court terme</vt:lpstr>
      <vt:lpstr>Sur le long terme…</vt:lpstr>
      <vt:lpstr>Sur le long terme</vt:lpstr>
      <vt:lpstr>Sur le long terme</vt:lpstr>
      <vt:lpstr>Sur le long terme</vt:lpstr>
      <vt:lpstr>Sur le long terme</vt:lpstr>
      <vt:lpstr>Références bibliographiques</vt:lpstr>
      <vt:lpstr>Merci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YCAI</dc:creator>
  <cp:lastModifiedBy>YCAI</cp:lastModifiedBy>
  <cp:revision>47</cp:revision>
  <dcterms:modified xsi:type="dcterms:W3CDTF">2018-02-06T20:51:26Z</dcterms:modified>
</cp:coreProperties>
</file>