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ph type="sldImg"/>
          </p:nvPr>
        </p:nvSpPr>
        <p:spPr>
          <a:xfrm>
            <a:off x="1143000" y="685800"/>
            <a:ext cx="4572000" cy="3429000"/>
          </a:xfrm>
          <a:prstGeom prst="rect">
            <a:avLst/>
          </a:prstGeom>
        </p:spPr>
        <p:txBody>
          <a:bodyPr/>
          <a:lstStyle/>
          <a:p>
            <a:pPr/>
          </a:p>
        </p:txBody>
      </p:sp>
      <p:sp>
        <p:nvSpPr>
          <p:cNvPr id="56" name="Shape 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1" name="Texte du titre"/>
          <p:cNvSpPr txBox="1"/>
          <p:nvPr>
            <p:ph type="title"/>
          </p:nvPr>
        </p:nvSpPr>
        <p:spPr>
          <a:xfrm>
            <a:off x="685800" y="2130425"/>
            <a:ext cx="7772400" cy="1470025"/>
          </a:xfrm>
          <a:prstGeom prst="rect">
            <a:avLst/>
          </a:prstGeom>
        </p:spPr>
        <p:txBody>
          <a:bodyPr/>
          <a:lstStyle/>
          <a:p>
            <a:pPr/>
            <a:r>
              <a:t>Texte du titre</a:t>
            </a:r>
          </a:p>
        </p:txBody>
      </p:sp>
      <p:sp>
        <p:nvSpPr>
          <p:cNvPr id="12" name="Texte niveau 1…"/>
          <p:cNvSpPr txBox="1"/>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re de la présentation">
    <p:spTree>
      <p:nvGrpSpPr>
        <p:cNvPr id="1" name=""/>
        <p:cNvGrpSpPr/>
        <p:nvPr/>
      </p:nvGrpSpPr>
      <p:grpSpPr>
        <a:xfrm>
          <a:off x="0" y="0"/>
          <a:ext cx="0" cy="0"/>
          <a:chOff x="0" y="0"/>
          <a:chExt cx="0" cy="0"/>
        </a:xfrm>
      </p:grpSpPr>
      <p:pic>
        <p:nvPicPr>
          <p:cNvPr id="36" name="slide-titre-ppt-ramsay-4-3.jpg" descr="slide-titre-ppt-ramsay-4-3.jp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37" name="Image 6" descr="Image 6"/>
          <p:cNvPicPr>
            <a:picLocks noChangeAspect="1"/>
          </p:cNvPicPr>
          <p:nvPr/>
        </p:nvPicPr>
        <p:blipFill>
          <a:blip r:embed="rId3">
            <a:extLst/>
          </a:blip>
          <a:stretch>
            <a:fillRect/>
          </a:stretch>
        </p:blipFill>
        <p:spPr>
          <a:xfrm>
            <a:off x="2926836" y="1152194"/>
            <a:ext cx="3290326" cy="3290325"/>
          </a:xfrm>
          <a:prstGeom prst="rect">
            <a:avLst/>
          </a:prstGeom>
          <a:ln w="12700">
            <a:miter lim="400000"/>
          </a:ln>
        </p:spPr>
      </p:pic>
      <p:pic>
        <p:nvPicPr>
          <p:cNvPr id="38" name="Picture 2" descr="Picture 2"/>
          <p:cNvPicPr>
            <a:picLocks noChangeAspect="1"/>
          </p:cNvPicPr>
          <p:nvPr/>
        </p:nvPicPr>
        <p:blipFill>
          <a:blip r:embed="rId4">
            <a:extLst/>
          </a:blip>
          <a:stretch>
            <a:fillRect/>
          </a:stretch>
        </p:blipFill>
        <p:spPr>
          <a:xfrm>
            <a:off x="1904268" y="1880278"/>
            <a:ext cx="5335463" cy="1645162"/>
          </a:xfrm>
          <a:prstGeom prst="rect">
            <a:avLst/>
          </a:prstGeom>
          <a:ln w="12700">
            <a:miter lim="400000"/>
          </a:ln>
        </p:spPr>
      </p:pic>
      <p:sp>
        <p:nvSpPr>
          <p:cNvPr id="39" name="Texte du titre"/>
          <p:cNvSpPr txBox="1"/>
          <p:nvPr>
            <p:ph type="title"/>
          </p:nvPr>
        </p:nvSpPr>
        <p:spPr>
          <a:xfrm>
            <a:off x="669726" y="4330898"/>
            <a:ext cx="7804548" cy="1518048"/>
          </a:xfrm>
          <a:prstGeom prst="rect">
            <a:avLst/>
          </a:prstGeom>
        </p:spPr>
        <p:txBody>
          <a:bodyPr lIns="35718" tIns="35718" rIns="35718" bIns="35718" anchor="t"/>
          <a:lstStyle>
            <a:lvl1pPr defTabSz="410765">
              <a:defRPr cap="all" sz="4200">
                <a:solidFill>
                  <a:srgbClr val="FFFFFF"/>
                </a:solidFill>
                <a:latin typeface="Montserrat Light"/>
                <a:ea typeface="Montserrat Light"/>
                <a:cs typeface="Montserrat Light"/>
                <a:sym typeface="Montserrat Light"/>
              </a:defRPr>
            </a:lvl1pPr>
          </a:lstStyle>
          <a:p>
            <a:pPr/>
            <a:r>
              <a:t>Texte du titre</a:t>
            </a:r>
          </a:p>
        </p:txBody>
      </p:sp>
      <p:sp>
        <p:nvSpPr>
          <p:cNvPr id="40" name="Numéro de diapositive"/>
          <p:cNvSpPr txBox="1"/>
          <p:nvPr>
            <p:ph type="sldNum" sz="quarter" idx="2"/>
          </p:nvPr>
        </p:nvSpPr>
        <p:spPr>
          <a:xfrm>
            <a:off x="4419599" y="6356349"/>
            <a:ext cx="2133601" cy="368301"/>
          </a:xfrm>
          <a:prstGeom prst="rect">
            <a:avLst/>
          </a:prstGeom>
        </p:spPr>
        <p:txBody>
          <a:bodyPr lIns="35718" tIns="35718" rIns="35718" bIns="35718"/>
          <a:lstStyle>
            <a:lvl1pPr defTabSz="410765">
              <a:defRPr>
                <a:solidFill>
                  <a:srgbClr val="0D3050"/>
                </a:solidFill>
                <a:latin typeface="Montserrat Light"/>
                <a:ea typeface="Montserrat Light"/>
                <a:cs typeface="Montserrat Light"/>
                <a:sym typeface="Montserrat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Fin">
    <p:spTree>
      <p:nvGrpSpPr>
        <p:cNvPr id="1" name=""/>
        <p:cNvGrpSpPr/>
        <p:nvPr/>
      </p:nvGrpSpPr>
      <p:grpSpPr>
        <a:xfrm>
          <a:off x="0" y="0"/>
          <a:ext cx="0" cy="0"/>
          <a:chOff x="0" y="0"/>
          <a:chExt cx="0" cy="0"/>
        </a:xfrm>
      </p:grpSpPr>
      <p:pic>
        <p:nvPicPr>
          <p:cNvPr id="47" name="slide-titre-ppt-ramsay-4-3.jpg" descr="slide-titre-ppt-ramsay-4-3.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8" name="Texte du titre"/>
          <p:cNvSpPr txBox="1"/>
          <p:nvPr>
            <p:ph type="title"/>
          </p:nvPr>
        </p:nvSpPr>
        <p:spPr>
          <a:xfrm>
            <a:off x="669726" y="3250406"/>
            <a:ext cx="8429626" cy="742328"/>
          </a:xfrm>
          <a:prstGeom prst="rect">
            <a:avLst/>
          </a:prstGeom>
        </p:spPr>
        <p:txBody>
          <a:bodyPr lIns="35718" tIns="35718" rIns="35718" bIns="35718" anchor="t"/>
          <a:lstStyle>
            <a:lvl1pPr algn="l" defTabSz="410765">
              <a:defRPr sz="4200">
                <a:solidFill>
                  <a:srgbClr val="FFFFFF"/>
                </a:solidFill>
                <a:latin typeface="Montserrat Bold"/>
                <a:ea typeface="Montserrat Bold"/>
                <a:cs typeface="Montserrat Bold"/>
                <a:sym typeface="Montserrat Bold"/>
              </a:defRPr>
            </a:lvl1pPr>
          </a:lstStyle>
          <a:p>
            <a:pPr/>
            <a:r>
              <a:t>Texte du titre</a:t>
            </a:r>
          </a:p>
        </p:txBody>
      </p:sp>
      <p:sp>
        <p:nvSpPr>
          <p:cNvPr id="49" name="Numéro de diapositive"/>
          <p:cNvSpPr txBox="1"/>
          <p:nvPr>
            <p:ph type="sldNum" sz="quarter" idx="2"/>
          </p:nvPr>
        </p:nvSpPr>
        <p:spPr>
          <a:xfrm>
            <a:off x="4419599" y="6356349"/>
            <a:ext cx="2133601" cy="368301"/>
          </a:xfrm>
          <a:prstGeom prst="rect">
            <a:avLst/>
          </a:prstGeom>
        </p:spPr>
        <p:txBody>
          <a:bodyPr lIns="35718" tIns="35718" rIns="35718" bIns="35718"/>
          <a:lstStyle>
            <a:lvl1pPr defTabSz="410765">
              <a:defRPr>
                <a:solidFill>
                  <a:srgbClr val="0D3050"/>
                </a:solidFill>
                <a:latin typeface="Montserrat Light"/>
                <a:ea typeface="Montserrat Light"/>
                <a:cs typeface="Montserrat Light"/>
                <a:sym typeface="Montserrat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3" name="Texte niveau 1…"/>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rurgie-digestive.com/images/20060311062236.jpeg" TargetMode="External"/><Relationship Id="rId3" Type="http://schemas.openxmlformats.org/officeDocument/2006/relationships/image" Target="../media/image10.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62"/>
          <p:cNvSpPr txBox="1"/>
          <p:nvPr>
            <p:ph type="title"/>
          </p:nvPr>
        </p:nvSpPr>
        <p:spPr>
          <a:prstGeom prst="rect">
            <a:avLst/>
          </a:prstGeom>
        </p:spPr>
        <p:txBody>
          <a:bodyPr/>
          <a:lstStyle/>
          <a:p>
            <a:pPr/>
            <a:r>
              <a:t>CHIRURGIE BARIATRIQUE</a:t>
            </a:r>
          </a:p>
        </p:txBody>
      </p:sp>
      <p:sp>
        <p:nvSpPr>
          <p:cNvPr id="59" name="Dr Mognol Philippe"/>
          <p:cNvSpPr txBox="1"/>
          <p:nvPr>
            <p:ph type="body" sz="quarter" idx="4294967295"/>
          </p:nvPr>
        </p:nvSpPr>
        <p:spPr>
          <a:xfrm>
            <a:off x="2027237" y="5337175"/>
            <a:ext cx="4716463" cy="1152525"/>
          </a:xfrm>
          <a:prstGeom prst="rect">
            <a:avLst/>
          </a:prstGeom>
        </p:spPr>
        <p:txBody>
          <a:bodyPr/>
          <a:lstStyle>
            <a:lvl1pPr marL="0" indent="0" algn="ctr">
              <a:buSzTx/>
              <a:buNone/>
              <a:defRPr>
                <a:solidFill>
                  <a:srgbClr val="FFFFFF"/>
                </a:solidFill>
              </a:defRPr>
            </a:lvl1pPr>
          </a:lstStyle>
          <a:p>
            <a:pPr/>
            <a:r>
              <a:t>Dr Mognol Philippe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Maladies neurologiques…"/>
          <p:cNvSpPr txBox="1"/>
          <p:nvPr>
            <p:ph type="body" idx="1"/>
          </p:nvPr>
        </p:nvSpPr>
        <p:spPr>
          <a:xfrm>
            <a:off x="457200" y="294332"/>
            <a:ext cx="8229600" cy="5831831"/>
          </a:xfrm>
          <a:prstGeom prst="rect">
            <a:avLst/>
          </a:prstGeom>
        </p:spPr>
        <p:txBody>
          <a:bodyPr/>
          <a:lstStyle/>
          <a:p>
            <a:pPr marL="0" indent="0" defTabSz="420623">
              <a:lnSpc>
                <a:spcPts val="4200"/>
              </a:lnSpc>
              <a:spcBef>
                <a:spcPts val="1100"/>
              </a:spcBef>
              <a:buSzTx/>
              <a:buNone/>
              <a:defRPr sz="2116">
                <a:latin typeface="Tahoma"/>
                <a:ea typeface="Tahoma"/>
                <a:cs typeface="Tahoma"/>
                <a:sym typeface="Tahoma"/>
              </a:defRPr>
            </a:pPr>
            <a:r>
              <a:t>Maladies neurologiques </a:t>
            </a:r>
            <a:endParaRPr>
              <a:latin typeface="Times"/>
              <a:ea typeface="Times"/>
              <a:cs typeface="Times"/>
              <a:sym typeface="Times"/>
            </a:endParaRPr>
          </a:p>
          <a:p>
            <a:pPr marL="0" indent="0" defTabSz="420623">
              <a:lnSpc>
                <a:spcPts val="4200"/>
              </a:lnSpc>
              <a:spcBef>
                <a:spcPts val="1100"/>
              </a:spcBef>
              <a:buSzTx/>
              <a:buNone/>
              <a:defRPr sz="2116">
                <a:latin typeface="Tahoma"/>
                <a:ea typeface="Tahoma"/>
                <a:cs typeface="Tahoma"/>
                <a:sym typeface="Tahoma"/>
              </a:defRPr>
            </a:pPr>
            <a:r>
              <a:t>L’hypertension intra-crânienne idiopathie ou « pseudo tumor cerebris » est un syndrome comprenant une augmentation de la pression intra-crânienne dont l’origine est mal comprise. La fréquence de cette pathologie est augmentée chez les patients obèses. </a:t>
            </a:r>
          </a:p>
          <a:p>
            <a:pPr marL="0" indent="0" defTabSz="420623">
              <a:lnSpc>
                <a:spcPts val="4200"/>
              </a:lnSpc>
              <a:spcBef>
                <a:spcPts val="1100"/>
              </a:spcBef>
              <a:buSzTx/>
              <a:buNone/>
              <a:defRPr sz="2116">
                <a:latin typeface="Tahoma"/>
                <a:ea typeface="Tahoma"/>
                <a:cs typeface="Tahoma"/>
                <a:sym typeface="Tahoma"/>
              </a:defRPr>
            </a:pPr>
            <a:endParaRPr>
              <a:latin typeface="Times"/>
              <a:ea typeface="Times"/>
              <a:cs typeface="Times"/>
              <a:sym typeface="Times"/>
            </a:endParaRPr>
          </a:p>
          <a:p>
            <a:pPr marL="0" indent="0" defTabSz="420623">
              <a:lnSpc>
                <a:spcPts val="4200"/>
              </a:lnSpc>
              <a:spcBef>
                <a:spcPts val="1100"/>
              </a:spcBef>
              <a:buSzTx/>
              <a:buNone/>
              <a:defRPr sz="2116">
                <a:latin typeface="Tahoma"/>
                <a:ea typeface="Tahoma"/>
                <a:cs typeface="Tahoma"/>
                <a:sym typeface="Tahoma"/>
              </a:defRPr>
            </a:pPr>
            <a:r>
              <a:t>Maladies ophtalmologiques</a:t>
            </a:r>
            <a:br/>
            <a:r>
              <a:t>L’obésité est associée à une augmentation de la prévalence de la cataracte. </a:t>
            </a:r>
          </a:p>
          <a:p>
            <a:pPr marL="0" indent="0" defTabSz="420623">
              <a:lnSpc>
                <a:spcPts val="4200"/>
              </a:lnSpc>
              <a:spcBef>
                <a:spcPts val="1100"/>
              </a:spcBef>
              <a:buSzTx/>
              <a:buNone/>
              <a:defRPr sz="2116">
                <a:latin typeface="Tahoma"/>
                <a:ea typeface="Tahoma"/>
                <a:cs typeface="Tahoma"/>
                <a:sym typeface="Tahoma"/>
              </a:defRPr>
            </a:pPr>
            <a:endParaRPr>
              <a:latin typeface="Times"/>
              <a:ea typeface="Times"/>
              <a:cs typeface="Times"/>
              <a:sym typeface="Times"/>
            </a:endParaRPr>
          </a:p>
          <a:p>
            <a:pPr marL="0" indent="0" defTabSz="420623">
              <a:lnSpc>
                <a:spcPts val="4200"/>
              </a:lnSpc>
              <a:spcBef>
                <a:spcPts val="1100"/>
              </a:spcBef>
              <a:buSzTx/>
              <a:buNone/>
              <a:defRPr sz="2116">
                <a:latin typeface="Tahoma"/>
                <a:ea typeface="Tahoma"/>
                <a:cs typeface="Tahoma"/>
                <a:sym typeface="Tahoma"/>
              </a:defRPr>
            </a:pPr>
            <a:r>
              <a:t> Maladies psychiques </a:t>
            </a:r>
            <a:endParaRPr>
              <a:latin typeface="Times"/>
              <a:ea typeface="Times"/>
              <a:cs typeface="Times"/>
              <a:sym typeface="Times"/>
            </a:endParaRPr>
          </a:p>
          <a:p>
            <a:pPr marL="0" indent="0" defTabSz="420623">
              <a:lnSpc>
                <a:spcPts val="4200"/>
              </a:lnSpc>
              <a:spcBef>
                <a:spcPts val="1100"/>
              </a:spcBef>
              <a:buSzTx/>
              <a:buNone/>
              <a:defRPr sz="2116">
                <a:latin typeface="Tahoma"/>
                <a:ea typeface="Tahoma"/>
                <a:cs typeface="Tahoma"/>
                <a:sym typeface="Tahoma"/>
              </a:defRPr>
            </a:pPr>
            <a:r>
              <a:t>20 à 30% des patients obèses qui cherchent à perdre du poids souffrent de dépression ou d’autres problèmes psychologiques. </a:t>
            </a:r>
            <a:endParaRPr>
              <a:latin typeface="Times"/>
              <a:ea typeface="Times"/>
              <a:cs typeface="Times"/>
              <a:sym typeface="Times"/>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Perte de poids et survie"/>
          <p:cNvSpPr txBox="1"/>
          <p:nvPr>
            <p:ph type="title"/>
          </p:nvPr>
        </p:nvSpPr>
        <p:spPr>
          <a:xfrm>
            <a:off x="457200" y="274637"/>
            <a:ext cx="8229600" cy="1143001"/>
          </a:xfrm>
          <a:prstGeom prst="rect">
            <a:avLst/>
          </a:prstGeom>
        </p:spPr>
        <p:txBody>
          <a:bodyPr/>
          <a:lstStyle/>
          <a:p>
            <a:pPr/>
            <a:r>
              <a:t>Perte de poids et survie</a:t>
            </a:r>
          </a:p>
        </p:txBody>
      </p:sp>
      <p:pic>
        <p:nvPicPr>
          <p:cNvPr id="86" name="image.tif" descr="image.tif"/>
          <p:cNvPicPr>
            <a:picLocks noChangeAspect="1"/>
          </p:cNvPicPr>
          <p:nvPr/>
        </p:nvPicPr>
        <p:blipFill>
          <a:blip r:embed="rId2">
            <a:extLst/>
          </a:blip>
          <a:stretch>
            <a:fillRect/>
          </a:stretch>
        </p:blipFill>
        <p:spPr>
          <a:xfrm>
            <a:off x="179387" y="2852737"/>
            <a:ext cx="5184776" cy="3608388"/>
          </a:xfrm>
          <a:prstGeom prst="rect">
            <a:avLst/>
          </a:prstGeom>
          <a:ln w="12700">
            <a:miter lim="400000"/>
          </a:ln>
        </p:spPr>
      </p:pic>
      <p:sp>
        <p:nvSpPr>
          <p:cNvPr id="87" name="SOS study"/>
          <p:cNvSpPr txBox="1"/>
          <p:nvPr/>
        </p:nvSpPr>
        <p:spPr>
          <a:xfrm>
            <a:off x="1887537" y="1865312"/>
            <a:ext cx="119680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SOS study</a:t>
            </a:r>
          </a:p>
        </p:txBody>
      </p:sp>
      <p:sp>
        <p:nvSpPr>
          <p:cNvPr id="88" name="Mortalité globale   - 40%…"/>
          <p:cNvSpPr txBox="1"/>
          <p:nvPr/>
        </p:nvSpPr>
        <p:spPr>
          <a:xfrm>
            <a:off x="5272087" y="2513012"/>
            <a:ext cx="3548063"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0000"/>
                </a:solidFill>
              </a:defRPr>
            </a:pPr>
            <a:r>
              <a:t>Mortalité globale 		- 40%</a:t>
            </a:r>
          </a:p>
          <a:p>
            <a:pPr>
              <a:defRPr>
                <a:solidFill>
                  <a:srgbClr val="FF0000"/>
                </a:solidFill>
              </a:defRPr>
            </a:pPr>
            <a:r>
              <a:t>Cardio-vasculaire 	- 56%</a:t>
            </a:r>
          </a:p>
          <a:p>
            <a:pPr>
              <a:defRPr>
                <a:solidFill>
                  <a:srgbClr val="FF0000"/>
                </a:solidFill>
              </a:defRPr>
            </a:pPr>
            <a:r>
              <a:t>Cancer 			- 60%</a:t>
            </a:r>
          </a:p>
          <a:p>
            <a:pPr>
              <a:defRPr>
                <a:solidFill>
                  <a:srgbClr val="FF0000"/>
                </a:solidFill>
              </a:defRPr>
            </a:pPr>
            <a:r>
              <a:t>Diabète 			- 92%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Moyens thérapeutiques contre l’obésité"/>
          <p:cNvSpPr txBox="1"/>
          <p:nvPr>
            <p:ph type="title" idx="4294967295"/>
          </p:nvPr>
        </p:nvSpPr>
        <p:spPr>
          <a:xfrm>
            <a:off x="0" y="274637"/>
            <a:ext cx="8229600" cy="1143001"/>
          </a:xfrm>
          <a:prstGeom prst="rect">
            <a:avLst/>
          </a:prstGeom>
        </p:spPr>
        <p:txBody>
          <a:bodyPr/>
          <a:lstStyle>
            <a:lvl1pPr defTabSz="841247">
              <a:defRPr b="1" sz="3680"/>
            </a:lvl1pPr>
          </a:lstStyle>
          <a:p>
            <a:pPr/>
            <a:r>
              <a:t>Moyens thérapeutiques contre l’obésité</a:t>
            </a:r>
          </a:p>
        </p:txBody>
      </p:sp>
      <p:sp>
        <p:nvSpPr>
          <p:cNvPr id="91" name="Diététique…"/>
          <p:cNvSpPr txBox="1"/>
          <p:nvPr>
            <p:ph type="body" idx="4294967295"/>
          </p:nvPr>
        </p:nvSpPr>
        <p:spPr>
          <a:xfrm>
            <a:off x="0" y="1600200"/>
            <a:ext cx="8229600" cy="4525963"/>
          </a:xfrm>
          <a:prstGeom prst="rect">
            <a:avLst/>
          </a:prstGeom>
        </p:spPr>
        <p:txBody>
          <a:bodyPr/>
          <a:lstStyle/>
          <a:p>
            <a:pPr>
              <a:buChar char="•"/>
            </a:pPr>
            <a:r>
              <a:t> Diététique</a:t>
            </a:r>
          </a:p>
          <a:p>
            <a:pPr>
              <a:buChar char="•"/>
            </a:pPr>
            <a:r>
              <a:t> Exercice physique</a:t>
            </a:r>
          </a:p>
          <a:p>
            <a:pPr>
              <a:buChar char="•"/>
            </a:pPr>
            <a:r>
              <a:t> (Médicaments : peu efficaces avec effets secondaires)</a:t>
            </a:r>
          </a:p>
          <a:p>
            <a:pPr>
              <a:buChar char="•"/>
            </a:pPr>
            <a:r>
              <a:t> Psychothérapie</a:t>
            </a:r>
          </a:p>
          <a:p>
            <a:pPr>
              <a:buChar char="•"/>
            </a:pPr>
            <a:r>
              <a:t> </a:t>
            </a:r>
            <a:r>
              <a:rPr b="1"/>
              <a:t>CHIRURGIE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OS Study"/>
          <p:cNvSpPr txBox="1"/>
          <p:nvPr>
            <p:ph type="title"/>
          </p:nvPr>
        </p:nvSpPr>
        <p:spPr>
          <a:xfrm>
            <a:off x="457200" y="274637"/>
            <a:ext cx="8229600" cy="1143001"/>
          </a:xfrm>
          <a:prstGeom prst="rect">
            <a:avLst/>
          </a:prstGeom>
        </p:spPr>
        <p:txBody>
          <a:bodyPr/>
          <a:lstStyle/>
          <a:p>
            <a:pPr/>
            <a:r>
              <a:t>SOS Study</a:t>
            </a:r>
          </a:p>
        </p:txBody>
      </p:sp>
      <p:pic>
        <p:nvPicPr>
          <p:cNvPr id="94" name="image.tif" descr="image.tif"/>
          <p:cNvPicPr>
            <a:picLocks noChangeAspect="1"/>
          </p:cNvPicPr>
          <p:nvPr/>
        </p:nvPicPr>
        <p:blipFill>
          <a:blip r:embed="rId2">
            <a:extLst/>
          </a:blip>
          <a:stretch>
            <a:fillRect/>
          </a:stretch>
        </p:blipFill>
        <p:spPr>
          <a:xfrm>
            <a:off x="900112" y="1628775"/>
            <a:ext cx="5759451" cy="498633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QUI OPERER ?"/>
          <p:cNvSpPr txBox="1"/>
          <p:nvPr>
            <p:ph type="ctrTitle"/>
          </p:nvPr>
        </p:nvSpPr>
        <p:spPr>
          <a:xfrm>
            <a:off x="685800" y="2130425"/>
            <a:ext cx="7772400" cy="1470025"/>
          </a:xfrm>
          <a:prstGeom prst="rect">
            <a:avLst/>
          </a:prstGeom>
        </p:spPr>
        <p:txBody>
          <a:bodyPr/>
          <a:lstStyle/>
          <a:p>
            <a:pPr/>
            <a:r>
              <a:t>QUI OPERER ?</a:t>
            </a:r>
          </a:p>
        </p:txBody>
      </p:sp>
      <p:sp>
        <p:nvSpPr>
          <p:cNvPr id="97" name="Corps"/>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La chirurgie bariatrique peut être envisagée chez des patients adultes réunissant l’ensemble des conditions suivantes :"/>
          <p:cNvSpPr txBox="1"/>
          <p:nvPr>
            <p:ph type="title"/>
          </p:nvPr>
        </p:nvSpPr>
        <p:spPr>
          <a:xfrm>
            <a:off x="457200" y="274637"/>
            <a:ext cx="8229600" cy="1143001"/>
          </a:xfrm>
          <a:prstGeom prst="rect">
            <a:avLst/>
          </a:prstGeom>
        </p:spPr>
        <p:txBody>
          <a:bodyPr/>
          <a:lstStyle/>
          <a:p>
            <a:pPr>
              <a:defRPr b="1" sz="2400"/>
            </a:pPr>
            <a:r>
              <a:t>La chirurgie bariatrique peut être envisagée chez des patients adultes réunissant</a:t>
            </a:r>
            <a:br/>
            <a:r>
              <a:t>l’ensemble des conditions suivantes :</a:t>
            </a:r>
          </a:p>
        </p:txBody>
      </p:sp>
      <p:sp>
        <p:nvSpPr>
          <p:cNvPr id="100" name="patients avec un IMC &gt; 40 kg/m² ou bien avec un IMC &gt; 35 kg/m² associé à au moins une comorbidité susceptible d’être améliorée après la chirurgie…"/>
          <p:cNvSpPr txBox="1"/>
          <p:nvPr>
            <p:ph type="body" idx="1"/>
          </p:nvPr>
        </p:nvSpPr>
        <p:spPr>
          <a:prstGeom prst="rect">
            <a:avLst/>
          </a:prstGeom>
        </p:spPr>
        <p:txBody>
          <a:bodyPr/>
          <a:lstStyle/>
          <a:p>
            <a:pPr>
              <a:lnSpc>
                <a:spcPct val="80000"/>
              </a:lnSpc>
              <a:spcBef>
                <a:spcPts val="400"/>
              </a:spcBef>
              <a:buChar char="•"/>
              <a:defRPr sz="1800"/>
            </a:pPr>
            <a:r>
              <a:t>patients avec un </a:t>
            </a:r>
            <a:r>
              <a:rPr>
                <a:solidFill>
                  <a:srgbClr val="FF0000"/>
                </a:solidFill>
              </a:rPr>
              <a:t>IMC &gt; 40 kg/m²</a:t>
            </a:r>
            <a:r>
              <a:t> ou bien avec un </a:t>
            </a:r>
            <a:r>
              <a:rPr>
                <a:solidFill>
                  <a:srgbClr val="FF0000"/>
                </a:solidFill>
              </a:rPr>
              <a:t>IMC &gt; 35 kg/m²</a:t>
            </a:r>
            <a:r>
              <a:t> associé à au moins une comorbidité susceptible d’être améliorée après la chirurgie </a:t>
            </a:r>
          </a:p>
          <a:p>
            <a:pPr lvl="1" marL="742950" indent="-285750">
              <a:lnSpc>
                <a:spcPct val="80000"/>
              </a:lnSpc>
              <a:spcBef>
                <a:spcPts val="0"/>
              </a:spcBef>
              <a:defRPr sz="1600"/>
            </a:pPr>
            <a:r>
              <a:t>Hypertension artérielle, syndrome d’apnées hypopnées obstructives du sommeil (SAHOS) et autres troubles respiratoires sévères</a:t>
            </a:r>
          </a:p>
          <a:p>
            <a:pPr lvl="1" marL="742950" indent="-285750">
              <a:lnSpc>
                <a:spcPct val="80000"/>
              </a:lnSpc>
              <a:spcBef>
                <a:spcPts val="0"/>
              </a:spcBef>
              <a:defRPr sz="1600"/>
            </a:pPr>
            <a:r>
              <a:t>désordres métaboliques sévères, en particulier diabète detype 2, maladies ostéo-articulaires invalidantes, stéatohépatite non alcoolique</a:t>
            </a:r>
          </a:p>
          <a:p>
            <a:pPr lvl="1" marL="742950" indent="-285750">
              <a:lnSpc>
                <a:spcPct val="80000"/>
              </a:lnSpc>
              <a:spcBef>
                <a:spcPts val="0"/>
              </a:spcBef>
              <a:defRPr sz="1600"/>
            </a:pPr>
          </a:p>
          <a:p>
            <a:pPr>
              <a:lnSpc>
                <a:spcPct val="80000"/>
              </a:lnSpc>
              <a:spcBef>
                <a:spcPts val="400"/>
              </a:spcBef>
              <a:buChar char="•"/>
              <a:defRPr sz="1800"/>
            </a:pPr>
            <a:r>
              <a:t>· en deuxième intention après échec d’un traitement médical, nutritionnel, diététique et psychothérapeutique bien conduit pendant 6-12 mois</a:t>
            </a:r>
          </a:p>
          <a:p>
            <a:pPr>
              <a:lnSpc>
                <a:spcPct val="80000"/>
              </a:lnSpc>
              <a:spcBef>
                <a:spcPts val="400"/>
              </a:spcBef>
              <a:buChar char="•"/>
              <a:defRPr sz="1800"/>
            </a:pPr>
            <a:r>
              <a:t>· en l’absence de perte de poids suffisante ou en l’absence de maintien de la perte de poids</a:t>
            </a:r>
          </a:p>
          <a:p>
            <a:pPr>
              <a:lnSpc>
                <a:spcPct val="80000"/>
              </a:lnSpc>
              <a:spcBef>
                <a:spcPts val="400"/>
              </a:spcBef>
              <a:buChar char="•"/>
              <a:defRPr sz="1800"/>
            </a:pPr>
            <a:r>
              <a:t>· patients bien informés au préalable, ayant bénéficié d’une évaluation et d’une prise en charge préopératoires pluridisciplinaires</a:t>
            </a:r>
          </a:p>
          <a:p>
            <a:pPr>
              <a:lnSpc>
                <a:spcPct val="80000"/>
              </a:lnSpc>
              <a:spcBef>
                <a:spcPts val="400"/>
              </a:spcBef>
              <a:buChar char="•"/>
              <a:defRPr sz="1800"/>
            </a:pPr>
            <a:r>
              <a:t>· patients ayant compris et accepté la nécessité d’un suivi médical et chirurgical à long terme</a:t>
            </a:r>
          </a:p>
          <a:p>
            <a:pPr>
              <a:lnSpc>
                <a:spcPct val="80000"/>
              </a:lnSpc>
              <a:spcBef>
                <a:spcPts val="400"/>
              </a:spcBef>
              <a:buChar char="•"/>
              <a:defRPr sz="1800"/>
            </a:pPr>
            <a:r>
              <a:t>· risque opératoire acceptable</a:t>
            </a:r>
          </a:p>
          <a:p>
            <a:pPr>
              <a:lnSpc>
                <a:spcPct val="80000"/>
              </a:lnSpc>
              <a:spcBef>
                <a:spcPts val="400"/>
              </a:spcBef>
              <a:buChar char="•"/>
              <a:defRPr sz="1800"/>
            </a:pPr>
            <a:r>
              <a:t>AGE 18-60 ANS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Patients en échecs d’une première intervention"/>
          <p:cNvSpPr txBox="1"/>
          <p:nvPr>
            <p:ph type="title"/>
          </p:nvPr>
        </p:nvSpPr>
        <p:spPr>
          <a:xfrm>
            <a:off x="457200" y="274637"/>
            <a:ext cx="8229600" cy="1143001"/>
          </a:xfrm>
          <a:prstGeom prst="rect">
            <a:avLst/>
          </a:prstGeom>
        </p:spPr>
        <p:txBody>
          <a:bodyPr/>
          <a:lstStyle>
            <a:lvl1pPr defTabSz="841247">
              <a:defRPr sz="3680"/>
            </a:lvl1pPr>
          </a:lstStyle>
          <a:p>
            <a:pPr/>
            <a:r>
              <a:t>Patients en échecs d’une première intervention</a:t>
            </a:r>
          </a:p>
        </p:txBody>
      </p:sp>
      <p:sp>
        <p:nvSpPr>
          <p:cNvPr id="103" name="Après un anneau gastrique ajustable…"/>
          <p:cNvSpPr txBox="1"/>
          <p:nvPr>
            <p:ph type="body" idx="1"/>
          </p:nvPr>
        </p:nvSpPr>
        <p:spPr>
          <a:prstGeom prst="rect">
            <a:avLst/>
          </a:prstGeom>
        </p:spPr>
        <p:txBody>
          <a:bodyPr/>
          <a:lstStyle/>
          <a:p>
            <a:pPr>
              <a:lnSpc>
                <a:spcPct val="90000"/>
              </a:lnSpc>
              <a:buChar char="•"/>
            </a:pPr>
            <a:r>
              <a:t>Après un anneau gastrique ajustable</a:t>
            </a:r>
          </a:p>
          <a:p>
            <a:pPr lvl="1" marL="742950" indent="-285750">
              <a:lnSpc>
                <a:spcPct val="90000"/>
              </a:lnSpc>
              <a:spcBef>
                <a:spcPts val="0"/>
              </a:spcBef>
              <a:defRPr sz="2800"/>
            </a:pPr>
            <a:r>
              <a:t>Reprise de poids</a:t>
            </a:r>
          </a:p>
          <a:p>
            <a:pPr lvl="1" marL="742950" indent="-285750">
              <a:lnSpc>
                <a:spcPct val="90000"/>
              </a:lnSpc>
              <a:spcBef>
                <a:spcPts val="0"/>
              </a:spcBef>
              <a:defRPr sz="2800"/>
            </a:pPr>
            <a:r>
              <a:t>Problème mécanique, intolérance alimentaire</a:t>
            </a:r>
          </a:p>
          <a:p>
            <a:pPr>
              <a:lnSpc>
                <a:spcPct val="90000"/>
              </a:lnSpc>
              <a:buChar char="•"/>
            </a:pPr>
            <a:r>
              <a:t>Après un bypass gastrique</a:t>
            </a:r>
          </a:p>
          <a:p>
            <a:pPr lvl="1" marL="742950" indent="-285750">
              <a:lnSpc>
                <a:spcPct val="90000"/>
              </a:lnSpc>
              <a:spcBef>
                <a:spcPts val="0"/>
              </a:spcBef>
              <a:defRPr sz="2800"/>
            </a:pPr>
            <a:r>
              <a:t>Reprise de poids </a:t>
            </a:r>
          </a:p>
          <a:p>
            <a:pPr lvl="1" marL="742950" indent="-285750">
              <a:lnSpc>
                <a:spcPct val="90000"/>
              </a:lnSpc>
              <a:spcBef>
                <a:spcPts val="0"/>
              </a:spcBef>
              <a:defRPr sz="2800"/>
            </a:pPr>
            <a:r>
              <a:t>Douleurs</a:t>
            </a:r>
          </a:p>
          <a:p>
            <a:pPr>
              <a:lnSpc>
                <a:spcPct val="90000"/>
              </a:lnSpc>
              <a:buChar char="•"/>
            </a:pPr>
            <a:r>
              <a:t>Après une gastroplastie verticale calibrée (Mason)</a:t>
            </a:r>
          </a:p>
          <a:p>
            <a:pPr lvl="1" marL="742950" indent="-285750">
              <a:lnSpc>
                <a:spcPct val="90000"/>
              </a:lnSpc>
              <a:spcBef>
                <a:spcPts val="0"/>
              </a:spcBef>
              <a:defRPr sz="2800"/>
            </a:pPr>
            <a:r>
              <a:t>Reprise de poids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Patients diabétiques de type II"/>
          <p:cNvSpPr txBox="1"/>
          <p:nvPr>
            <p:ph type="title"/>
          </p:nvPr>
        </p:nvSpPr>
        <p:spPr>
          <a:xfrm>
            <a:off x="457200" y="274637"/>
            <a:ext cx="8229600" cy="1143001"/>
          </a:xfrm>
          <a:prstGeom prst="rect">
            <a:avLst/>
          </a:prstGeom>
        </p:spPr>
        <p:txBody>
          <a:bodyPr/>
          <a:lstStyle/>
          <a:p>
            <a:pPr/>
            <a:r>
              <a:t>Patients diabétiques de type II</a:t>
            </a:r>
          </a:p>
        </p:txBody>
      </p:sp>
      <p:pic>
        <p:nvPicPr>
          <p:cNvPr id="106" name="image.tif" descr="image.tif"/>
          <p:cNvPicPr>
            <a:picLocks noChangeAspect="1"/>
          </p:cNvPicPr>
          <p:nvPr/>
        </p:nvPicPr>
        <p:blipFill>
          <a:blip r:embed="rId2">
            <a:extLst/>
          </a:blip>
          <a:stretch>
            <a:fillRect/>
          </a:stretch>
        </p:blipFill>
        <p:spPr>
          <a:xfrm>
            <a:off x="468312" y="4149725"/>
            <a:ext cx="8229601" cy="1770063"/>
          </a:xfrm>
          <a:prstGeom prst="rect">
            <a:avLst/>
          </a:prstGeom>
          <a:ln w="12700">
            <a:miter lim="400000"/>
          </a:ln>
        </p:spPr>
      </p:pic>
      <p:pic>
        <p:nvPicPr>
          <p:cNvPr id="107" name="image.png" descr="image.png"/>
          <p:cNvPicPr>
            <a:picLocks noChangeAspect="1"/>
          </p:cNvPicPr>
          <p:nvPr/>
        </p:nvPicPr>
        <p:blipFill>
          <a:blip r:embed="rId3">
            <a:extLst/>
          </a:blip>
          <a:stretch>
            <a:fillRect/>
          </a:stretch>
        </p:blipFill>
        <p:spPr>
          <a:xfrm>
            <a:off x="611187" y="1341437"/>
            <a:ext cx="6553201" cy="209550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Bariatric Surgery versus Intensive Medical Therapy in Obese Patients with Diabetes"/>
          <p:cNvSpPr txBox="1"/>
          <p:nvPr>
            <p:ph type="title"/>
          </p:nvPr>
        </p:nvSpPr>
        <p:spPr>
          <a:xfrm>
            <a:off x="457200" y="274637"/>
            <a:ext cx="8229600" cy="1143001"/>
          </a:xfrm>
          <a:prstGeom prst="rect">
            <a:avLst/>
          </a:prstGeom>
        </p:spPr>
        <p:txBody>
          <a:bodyPr/>
          <a:lstStyle/>
          <a:p>
            <a:pPr>
              <a:defRPr b="1" sz="2400"/>
            </a:pPr>
            <a:r>
              <a:t>Bariatric Surgery versus Intensive Medical Therapy in Obese Patients with Diabetes</a:t>
            </a:r>
            <a:br/>
          </a:p>
        </p:txBody>
      </p:sp>
      <p:sp>
        <p:nvSpPr>
          <p:cNvPr id="110" name="Corps"/>
          <p:cNvSpPr txBox="1"/>
          <p:nvPr>
            <p:ph type="body" idx="1"/>
          </p:nvPr>
        </p:nvSpPr>
        <p:spPr>
          <a:prstGeom prst="rect">
            <a:avLst/>
          </a:prstGeom>
        </p:spPr>
        <p:txBody>
          <a:bodyPr/>
          <a:lstStyle/>
          <a:p>
            <a:pPr>
              <a:buChar char="•"/>
            </a:pPr>
          </a:p>
        </p:txBody>
      </p:sp>
      <p:pic>
        <p:nvPicPr>
          <p:cNvPr id="111" name="Figure 1Changes in Measures of Diabetes Control from Baseline." descr="Figure 1Changes in Measures of Diabetes Control from Baseline."/>
          <p:cNvPicPr>
            <a:picLocks noChangeAspect="1"/>
          </p:cNvPicPr>
          <p:nvPr/>
        </p:nvPicPr>
        <p:blipFill>
          <a:blip r:embed="rId2">
            <a:extLst/>
          </a:blip>
          <a:stretch>
            <a:fillRect/>
          </a:stretch>
        </p:blipFill>
        <p:spPr>
          <a:xfrm>
            <a:off x="107950" y="1196975"/>
            <a:ext cx="8567738" cy="532765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Contre indications"/>
          <p:cNvSpPr txBox="1"/>
          <p:nvPr>
            <p:ph type="title"/>
          </p:nvPr>
        </p:nvSpPr>
        <p:spPr>
          <a:xfrm>
            <a:off x="457200" y="274637"/>
            <a:ext cx="8229600" cy="1143001"/>
          </a:xfrm>
          <a:prstGeom prst="rect">
            <a:avLst/>
          </a:prstGeom>
        </p:spPr>
        <p:txBody>
          <a:bodyPr/>
          <a:lstStyle/>
          <a:p>
            <a:pPr/>
            <a:r>
              <a:t>Contre indications</a:t>
            </a:r>
          </a:p>
        </p:txBody>
      </p:sp>
      <p:sp>
        <p:nvSpPr>
          <p:cNvPr id="114" name="Troubles sévères du comportement alimentaire non stabilisés…"/>
          <p:cNvSpPr txBox="1"/>
          <p:nvPr>
            <p:ph type="body" idx="1"/>
          </p:nvPr>
        </p:nvSpPr>
        <p:spPr>
          <a:prstGeom prst="rect">
            <a:avLst/>
          </a:prstGeom>
        </p:spPr>
        <p:txBody>
          <a:bodyPr/>
          <a:lstStyle/>
          <a:p>
            <a:pPr>
              <a:lnSpc>
                <a:spcPct val="90000"/>
              </a:lnSpc>
              <a:spcBef>
                <a:spcPts val="500"/>
              </a:spcBef>
              <a:buChar char="•"/>
              <a:defRPr sz="2400"/>
            </a:pPr>
            <a:r>
              <a:t> </a:t>
            </a:r>
            <a:r>
              <a:rPr b="1"/>
              <a:t>Troubles sévères du comportement alimentaire non stabilisés</a:t>
            </a:r>
            <a:endParaRPr b="1"/>
          </a:p>
          <a:p>
            <a:pPr>
              <a:lnSpc>
                <a:spcPct val="90000"/>
              </a:lnSpc>
              <a:spcBef>
                <a:spcPts val="500"/>
              </a:spcBef>
              <a:buChar char="•"/>
              <a:defRPr sz="2400"/>
            </a:pPr>
            <a:r>
              <a:t> </a:t>
            </a:r>
            <a:r>
              <a:rPr b="1"/>
              <a:t>Troubles cognitifs et mentaux sévères</a:t>
            </a:r>
            <a:endParaRPr b="1"/>
          </a:p>
          <a:p>
            <a:pPr>
              <a:lnSpc>
                <a:spcPct val="90000"/>
              </a:lnSpc>
              <a:spcBef>
                <a:spcPts val="500"/>
              </a:spcBef>
              <a:buChar char="•"/>
              <a:defRPr sz="2400"/>
            </a:pPr>
            <a:r>
              <a:t> </a:t>
            </a:r>
            <a:r>
              <a:rPr b="1"/>
              <a:t>Incapacité prévisible au suivi médical prolongé</a:t>
            </a:r>
            <a:endParaRPr b="1"/>
          </a:p>
          <a:p>
            <a:pPr>
              <a:lnSpc>
                <a:spcPct val="90000"/>
              </a:lnSpc>
              <a:spcBef>
                <a:spcPts val="500"/>
              </a:spcBef>
              <a:buChar char="•"/>
              <a:defRPr sz="2400"/>
            </a:pPr>
            <a:r>
              <a:t> </a:t>
            </a:r>
            <a:r>
              <a:rPr b="1"/>
              <a:t>Absence de prise en charge médicale préalable</a:t>
            </a:r>
            <a:endParaRPr b="1"/>
          </a:p>
          <a:p>
            <a:pPr>
              <a:lnSpc>
                <a:spcPct val="90000"/>
              </a:lnSpc>
              <a:spcBef>
                <a:spcPts val="500"/>
              </a:spcBef>
              <a:buChar char="•"/>
              <a:defRPr sz="2400"/>
            </a:pPr>
            <a:r>
              <a:t> </a:t>
            </a:r>
            <a:r>
              <a:rPr b="1"/>
              <a:t>Dépendance alcool / substances psychoactives</a:t>
            </a:r>
            <a:endParaRPr b="1"/>
          </a:p>
          <a:p>
            <a:pPr>
              <a:lnSpc>
                <a:spcPct val="90000"/>
              </a:lnSpc>
              <a:spcBef>
                <a:spcPts val="500"/>
              </a:spcBef>
              <a:buChar char="•"/>
              <a:defRPr sz="2400"/>
            </a:pPr>
            <a:r>
              <a:t> Contre-indication à l’anesthésie</a:t>
            </a:r>
          </a:p>
          <a:p>
            <a:pPr>
              <a:lnSpc>
                <a:spcPct val="90000"/>
              </a:lnSpc>
              <a:spcBef>
                <a:spcPts val="500"/>
              </a:spcBef>
              <a:buChar char="•"/>
              <a:defRPr sz="2400"/>
            </a:pPr>
            <a:r>
              <a:t> Maladie avec pronostic vital engagé à court ou moyen terme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Prévalence de l’obésité en France"/>
          <p:cNvSpPr txBox="1"/>
          <p:nvPr>
            <p:ph type="title"/>
          </p:nvPr>
        </p:nvSpPr>
        <p:spPr>
          <a:xfrm>
            <a:off x="457200" y="274637"/>
            <a:ext cx="8229600" cy="1143001"/>
          </a:xfrm>
          <a:prstGeom prst="rect">
            <a:avLst/>
          </a:prstGeom>
        </p:spPr>
        <p:txBody>
          <a:bodyPr/>
          <a:lstStyle>
            <a:lvl1pPr>
              <a:defRPr sz="4000"/>
            </a:lvl1pPr>
          </a:lstStyle>
          <a:p>
            <a:pPr/>
            <a:r>
              <a:t>Prévalence de l’obésité en France</a:t>
            </a:r>
          </a:p>
        </p:txBody>
      </p:sp>
      <p:sp>
        <p:nvSpPr>
          <p:cNvPr id="62" name="14.5% en…"/>
          <p:cNvSpPr txBox="1"/>
          <p:nvPr>
            <p:ph type="body" idx="1"/>
          </p:nvPr>
        </p:nvSpPr>
        <p:spPr>
          <a:prstGeom prst="rect">
            <a:avLst/>
          </a:prstGeom>
        </p:spPr>
        <p:txBody>
          <a:bodyPr/>
          <a:lstStyle/>
          <a:p>
            <a:pPr>
              <a:buChar char="•"/>
            </a:pPr>
            <a:r>
              <a:t>14.5% en </a:t>
            </a:r>
          </a:p>
          <a:p>
            <a:pPr>
              <a:buChar char="•"/>
            </a:pPr>
            <a:r>
              <a:t>IMC 30-35 : 10.6%</a:t>
            </a:r>
          </a:p>
          <a:p>
            <a:pPr>
              <a:buChar char="•"/>
            </a:pPr>
            <a:r>
              <a:t>IMC 35-40 : 2.8%</a:t>
            </a:r>
          </a:p>
          <a:p>
            <a:pPr>
              <a:buChar char="•"/>
            </a:pPr>
            <a:r>
              <a:t>IMC &gt;40 : 1.1% soit environ 500 000</a:t>
            </a:r>
          </a:p>
        </p:txBody>
      </p:sp>
      <p:sp>
        <p:nvSpPr>
          <p:cNvPr id="63" name="Figure"/>
          <p:cNvSpPr/>
          <p:nvPr/>
        </p:nvSpPr>
        <p:spPr>
          <a:xfrm>
            <a:off x="2771775" y="1484312"/>
            <a:ext cx="431800" cy="576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5400" y="5400"/>
                </a:lnTo>
                <a:lnTo>
                  <a:pt x="5400" y="21600"/>
                </a:lnTo>
                <a:lnTo>
                  <a:pt x="16200" y="21600"/>
                </a:lnTo>
                <a:lnTo>
                  <a:pt x="16200" y="5400"/>
                </a:lnTo>
                <a:lnTo>
                  <a:pt x="21600" y="5400"/>
                </a:lnTo>
                <a:lnTo>
                  <a:pt x="10800" y="0"/>
                </a:lnTo>
                <a:close/>
              </a:path>
            </a:pathLst>
          </a:custGeom>
          <a:solidFill>
            <a:schemeClr val="accent1"/>
          </a:solidFill>
          <a:ln>
            <a:solidFill>
              <a:srgbClr val="000000"/>
            </a:solidFill>
          </a:ln>
        </p:spPr>
        <p:txBody>
          <a:bodyPr lIns="45719" rIns="45719" anchor="ctr"/>
          <a:lstStyle/>
          <a:p>
            <a:pPr/>
          </a:p>
        </p:txBody>
      </p:sp>
      <p:sp>
        <p:nvSpPr>
          <p:cNvPr id="64" name="Ligne"/>
          <p:cNvSpPr/>
          <p:nvPr/>
        </p:nvSpPr>
        <p:spPr>
          <a:xfrm>
            <a:off x="4284662" y="2276475"/>
            <a:ext cx="358776" cy="1008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ln>
            <a:solidFill>
              <a:srgbClr val="000000"/>
            </a:solidFill>
          </a:ln>
        </p:spPr>
        <p:txBody>
          <a:bodyPr lIns="45719" rIns="45719" anchor="ctr"/>
          <a:lstStyle/>
          <a:p>
            <a:pPr/>
          </a:p>
        </p:txBody>
      </p:sp>
      <p:sp>
        <p:nvSpPr>
          <p:cNvPr id="65" name="soit environ 6 000 000"/>
          <p:cNvSpPr txBox="1"/>
          <p:nvPr/>
        </p:nvSpPr>
        <p:spPr>
          <a:xfrm>
            <a:off x="4787900" y="2565400"/>
            <a:ext cx="2497185"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400"/>
              </a:spcBef>
              <a:buSzPct val="100000"/>
              <a:buChar char="•"/>
            </a:lvl1pPr>
          </a:lstStyle>
          <a:p>
            <a:pPr/>
            <a:r>
              <a:t>soit environ 6 000 000</a:t>
            </a:r>
          </a:p>
        </p:txBody>
      </p:sp>
      <p:pic>
        <p:nvPicPr>
          <p:cNvPr id="66" name="photo.jpeg" descr="photo.jpeg"/>
          <p:cNvPicPr>
            <a:picLocks noChangeAspect="1"/>
          </p:cNvPicPr>
          <p:nvPr/>
        </p:nvPicPr>
        <p:blipFill>
          <a:blip r:embed="rId2">
            <a:extLst/>
          </a:blip>
          <a:stretch>
            <a:fillRect/>
          </a:stretch>
        </p:blipFill>
        <p:spPr>
          <a:xfrm>
            <a:off x="2195512" y="3900487"/>
            <a:ext cx="3959226" cy="2957513"/>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Le Bilan"/>
          <p:cNvSpPr txBox="1"/>
          <p:nvPr>
            <p:ph type="title"/>
          </p:nvPr>
        </p:nvSpPr>
        <p:spPr>
          <a:xfrm>
            <a:off x="457200" y="274637"/>
            <a:ext cx="8229600" cy="1143001"/>
          </a:xfrm>
          <a:prstGeom prst="rect">
            <a:avLst/>
          </a:prstGeom>
        </p:spPr>
        <p:txBody>
          <a:bodyPr/>
          <a:lstStyle/>
          <a:p>
            <a:pPr/>
            <a:r>
              <a:t>Le Bilan</a:t>
            </a:r>
          </a:p>
        </p:txBody>
      </p:sp>
      <p:sp>
        <p:nvSpPr>
          <p:cNvPr id="117" name="Médecin nutritionniste- Diététicien(ne) :…"/>
          <p:cNvSpPr txBox="1"/>
          <p:nvPr>
            <p:ph type="body" idx="1"/>
          </p:nvPr>
        </p:nvSpPr>
        <p:spPr>
          <a:prstGeom prst="rect">
            <a:avLst/>
          </a:prstGeom>
        </p:spPr>
        <p:txBody>
          <a:bodyPr/>
          <a:lstStyle/>
          <a:p>
            <a:pPr>
              <a:lnSpc>
                <a:spcPct val="80000"/>
              </a:lnSpc>
              <a:spcBef>
                <a:spcPts val="400"/>
              </a:spcBef>
              <a:buChar char="•"/>
              <a:defRPr sz="2000"/>
            </a:pPr>
            <a:r>
              <a:t>Médecin nutritionniste- Diététicien(ne) :</a:t>
            </a:r>
          </a:p>
          <a:p>
            <a:pPr>
              <a:lnSpc>
                <a:spcPct val="80000"/>
              </a:lnSpc>
              <a:spcBef>
                <a:spcPts val="400"/>
              </a:spcBef>
              <a:buSzTx/>
              <a:buNone/>
              <a:defRPr sz="2000"/>
            </a:pPr>
            <a:r>
              <a:t>- histoire pondérale – tentatives d’amaigrissement</a:t>
            </a:r>
          </a:p>
          <a:p>
            <a:pPr>
              <a:lnSpc>
                <a:spcPct val="80000"/>
              </a:lnSpc>
              <a:spcBef>
                <a:spcPts val="400"/>
              </a:spcBef>
              <a:buSzTx/>
              <a:buNone/>
              <a:defRPr sz="2000"/>
            </a:pPr>
            <a:r>
              <a:t>- comportement alimentaire :attirance vers les aliments sucrés,grignotage, conduites impulsives, boulimie enquête alimentaire, règles post-opératoires</a:t>
            </a:r>
          </a:p>
          <a:p>
            <a:pPr>
              <a:lnSpc>
                <a:spcPct val="80000"/>
              </a:lnSpc>
              <a:spcBef>
                <a:spcPts val="400"/>
              </a:spcBef>
              <a:buChar char="•"/>
              <a:defRPr sz="2000"/>
            </a:pPr>
            <a:r>
              <a:t>Endocrinologue : diabète, thyroïde, causes endocriniennes de l’obésité</a:t>
            </a:r>
          </a:p>
          <a:p>
            <a:pPr>
              <a:lnSpc>
                <a:spcPct val="80000"/>
              </a:lnSpc>
              <a:spcBef>
                <a:spcPts val="400"/>
              </a:spcBef>
              <a:buChar char="•"/>
              <a:defRPr sz="2000"/>
            </a:pPr>
            <a:r>
              <a:t>Cardiologue : -HTA - cardiomyopathie -</a:t>
            </a:r>
          </a:p>
          <a:p>
            <a:pPr>
              <a:lnSpc>
                <a:spcPct val="80000"/>
              </a:lnSpc>
              <a:spcBef>
                <a:spcPts val="400"/>
              </a:spcBef>
              <a:buChar char="•"/>
              <a:defRPr sz="2000"/>
            </a:pPr>
            <a:r>
              <a:t>Pneumologue : - insuffisance respiratoire - apnée du sommeil </a:t>
            </a:r>
          </a:p>
          <a:p>
            <a:pPr>
              <a:lnSpc>
                <a:spcPct val="80000"/>
              </a:lnSpc>
              <a:spcBef>
                <a:spcPts val="400"/>
              </a:spcBef>
              <a:buChar char="•"/>
              <a:defRPr sz="2000"/>
            </a:pPr>
            <a:r>
              <a:t>Gastro-entérologue : fibroscopie</a:t>
            </a:r>
          </a:p>
          <a:p>
            <a:pPr>
              <a:lnSpc>
                <a:spcPct val="80000"/>
              </a:lnSpc>
              <a:spcBef>
                <a:spcPts val="400"/>
              </a:spcBef>
              <a:buChar char="•"/>
              <a:defRPr sz="2000"/>
            </a:pPr>
            <a:r>
              <a:t>Radiologue :échographie vésicualire, TOGD, Rx Thorax</a:t>
            </a:r>
          </a:p>
          <a:p>
            <a:pPr>
              <a:lnSpc>
                <a:spcPct val="80000"/>
              </a:lnSpc>
              <a:spcBef>
                <a:spcPts val="400"/>
              </a:spcBef>
              <a:buChar char="•"/>
              <a:defRPr sz="2000"/>
            </a:pPr>
            <a:r>
              <a:t>Psychiatre – psychologue</a:t>
            </a:r>
          </a:p>
          <a:p>
            <a:pPr>
              <a:lnSpc>
                <a:spcPct val="80000"/>
              </a:lnSpc>
              <a:spcBef>
                <a:spcPts val="400"/>
              </a:spcBef>
              <a:buChar char="•"/>
              <a:defRPr sz="2000"/>
            </a:pPr>
            <a:r>
              <a:t>Chirurgien </a:t>
            </a:r>
          </a:p>
        </p:txBody>
      </p:sp>
      <p:sp>
        <p:nvSpPr>
          <p:cNvPr id="118" name="Prise en charge multisdisciplinaire"/>
          <p:cNvSpPr txBox="1"/>
          <p:nvPr/>
        </p:nvSpPr>
        <p:spPr>
          <a:xfrm>
            <a:off x="735012" y="5724525"/>
            <a:ext cx="6247965" cy="54804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solidFill>
                  <a:srgbClr val="FF0000"/>
                </a:solidFill>
              </a:defRPr>
            </a:lvl1pPr>
          </a:lstStyle>
          <a:p>
            <a:pPr/>
            <a:r>
              <a:t>Prise en charge multisdisciplinaire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Quelle intervention proposer ?"/>
          <p:cNvSpPr txBox="1"/>
          <p:nvPr>
            <p:ph type="ctrTitle"/>
          </p:nvPr>
        </p:nvSpPr>
        <p:spPr>
          <a:xfrm>
            <a:off x="685800" y="2130425"/>
            <a:ext cx="7772400" cy="1470025"/>
          </a:xfrm>
          <a:prstGeom prst="rect">
            <a:avLst/>
          </a:prstGeom>
        </p:spPr>
        <p:txBody>
          <a:bodyPr/>
          <a:lstStyle/>
          <a:p>
            <a:pPr/>
            <a:r>
              <a:t>Quelle intervention proposer ?</a:t>
            </a:r>
          </a:p>
        </p:txBody>
      </p:sp>
      <p:sp>
        <p:nvSpPr>
          <p:cNvPr id="121" name="Corps"/>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Quelle technique pour quelle patient ?"/>
          <p:cNvSpPr txBox="1"/>
          <p:nvPr>
            <p:ph type="title"/>
          </p:nvPr>
        </p:nvSpPr>
        <p:spPr>
          <a:xfrm>
            <a:off x="457200" y="274637"/>
            <a:ext cx="8229600" cy="1143001"/>
          </a:xfrm>
          <a:prstGeom prst="rect">
            <a:avLst/>
          </a:prstGeom>
        </p:spPr>
        <p:txBody>
          <a:bodyPr/>
          <a:lstStyle/>
          <a:p>
            <a:pPr>
              <a:defRPr sz="3200"/>
            </a:pPr>
            <a:r>
              <a:t>Quelle technique pour quelle patient ?</a:t>
            </a:r>
            <a:br/>
          </a:p>
        </p:txBody>
      </p:sp>
      <p:sp>
        <p:nvSpPr>
          <p:cNvPr id="124" name="Pas de consensus établi au niveau des recommandations françaises ou internationales concernant le type d’intervention à réaliser en première intention.…"/>
          <p:cNvSpPr txBox="1"/>
          <p:nvPr>
            <p:ph type="body" idx="1"/>
          </p:nvPr>
        </p:nvSpPr>
        <p:spPr>
          <a:prstGeom prst="rect">
            <a:avLst/>
          </a:prstGeom>
        </p:spPr>
        <p:txBody>
          <a:bodyPr/>
          <a:lstStyle/>
          <a:p>
            <a:pPr>
              <a:lnSpc>
                <a:spcPct val="90000"/>
              </a:lnSpc>
              <a:spcBef>
                <a:spcPts val="600"/>
              </a:spcBef>
              <a:buChar char="•"/>
              <a:defRPr sz="2800"/>
            </a:pPr>
            <a:r>
              <a:t>Pas de consensus établi au niveau des recommandations françaises ou internationales concernant le type d’intervention à réaliser en première intention.</a:t>
            </a:r>
          </a:p>
          <a:p>
            <a:pPr>
              <a:lnSpc>
                <a:spcPct val="90000"/>
              </a:lnSpc>
              <a:spcBef>
                <a:spcPts val="600"/>
              </a:spcBef>
              <a:buChar char="•"/>
              <a:defRPr sz="2800"/>
            </a:pPr>
            <a:r>
              <a:t>Le choix des techniques chirurgicales doit prendre en compte d’autres critères que la seule expérience des chirurgiens, notamment le rapport bénéfice/risque des différents types d’intervention ou d’autres critères comme l’âge, l’IMC, les troubles du comportement alimentaire...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Ligne"/>
          <p:cNvSpPr/>
          <p:nvPr/>
        </p:nvSpPr>
        <p:spPr>
          <a:xfrm flipV="1">
            <a:off x="685799" y="1219199"/>
            <a:ext cx="1" cy="4495801"/>
          </a:xfrm>
          <a:prstGeom prst="line">
            <a:avLst/>
          </a:prstGeom>
          <a:ln w="76200">
            <a:solidFill>
              <a:srgbClr val="000000"/>
            </a:solidFill>
            <a:tailEnd type="triangle"/>
          </a:ln>
        </p:spPr>
        <p:txBody>
          <a:bodyPr lIns="45719" rIns="45719"/>
          <a:lstStyle/>
          <a:p>
            <a:pPr/>
          </a:p>
        </p:txBody>
      </p:sp>
      <p:sp>
        <p:nvSpPr>
          <p:cNvPr id="127" name="Ligne"/>
          <p:cNvSpPr/>
          <p:nvPr/>
        </p:nvSpPr>
        <p:spPr>
          <a:xfrm>
            <a:off x="685800" y="5716270"/>
            <a:ext cx="7543800" cy="0"/>
          </a:xfrm>
          <a:prstGeom prst="line">
            <a:avLst/>
          </a:prstGeom>
          <a:ln w="76200">
            <a:solidFill>
              <a:srgbClr val="000000"/>
            </a:solidFill>
            <a:tailEnd type="triangle"/>
          </a:ln>
        </p:spPr>
        <p:txBody>
          <a:bodyPr lIns="45719" rIns="45719"/>
          <a:lstStyle/>
          <a:p>
            <a:pPr/>
          </a:p>
        </p:txBody>
      </p:sp>
      <p:sp>
        <p:nvSpPr>
          <p:cNvPr id="128" name="Ligne"/>
          <p:cNvSpPr/>
          <p:nvPr/>
        </p:nvSpPr>
        <p:spPr>
          <a:xfrm flipV="1">
            <a:off x="1295400" y="1219200"/>
            <a:ext cx="5334001" cy="3733801"/>
          </a:xfrm>
          <a:prstGeom prst="line">
            <a:avLst/>
          </a:prstGeom>
          <a:ln w="76200">
            <a:solidFill>
              <a:srgbClr val="FF00FF"/>
            </a:solidFill>
          </a:ln>
        </p:spPr>
        <p:txBody>
          <a:bodyPr lIns="45719" rIns="45719"/>
          <a:lstStyle/>
          <a:p>
            <a:pPr/>
          </a:p>
        </p:txBody>
      </p:sp>
      <p:sp>
        <p:nvSpPr>
          <p:cNvPr id="129" name="Ligne"/>
          <p:cNvSpPr/>
          <p:nvPr/>
        </p:nvSpPr>
        <p:spPr>
          <a:xfrm flipV="1">
            <a:off x="1828800" y="1447800"/>
            <a:ext cx="5867400" cy="3962401"/>
          </a:xfrm>
          <a:prstGeom prst="line">
            <a:avLst/>
          </a:prstGeom>
          <a:ln w="76200">
            <a:solidFill>
              <a:srgbClr val="000000"/>
            </a:solidFill>
          </a:ln>
        </p:spPr>
        <p:txBody>
          <a:bodyPr lIns="45719" rIns="45719"/>
          <a:lstStyle/>
          <a:p>
            <a:pPr/>
          </a:p>
        </p:txBody>
      </p:sp>
      <p:sp>
        <p:nvSpPr>
          <p:cNvPr id="130" name="Ovale"/>
          <p:cNvSpPr/>
          <p:nvPr/>
        </p:nvSpPr>
        <p:spPr>
          <a:xfrm>
            <a:off x="1295400" y="3962400"/>
            <a:ext cx="1676400" cy="1600200"/>
          </a:xfrm>
          <a:prstGeom prst="ellipse">
            <a:avLst/>
          </a:prstGeom>
          <a:ln w="76200">
            <a:solidFill>
              <a:srgbClr val="3366FF"/>
            </a:solidFill>
          </a:ln>
        </p:spPr>
        <p:txBody>
          <a:bodyPr lIns="45719" rIns="45719" anchor="ctr"/>
          <a:lstStyle/>
          <a:p>
            <a:pPr/>
          </a:p>
        </p:txBody>
      </p:sp>
      <p:sp>
        <p:nvSpPr>
          <p:cNvPr id="131" name="Cercle"/>
          <p:cNvSpPr/>
          <p:nvPr/>
        </p:nvSpPr>
        <p:spPr>
          <a:xfrm>
            <a:off x="5791200" y="1143000"/>
            <a:ext cx="1371600" cy="1371600"/>
          </a:xfrm>
          <a:prstGeom prst="ellipse">
            <a:avLst/>
          </a:prstGeom>
          <a:ln w="76200">
            <a:solidFill>
              <a:schemeClr val="accent1"/>
            </a:solidFill>
          </a:ln>
        </p:spPr>
        <p:txBody>
          <a:bodyPr lIns="45719" rIns="45719" anchor="ctr"/>
          <a:lstStyle/>
          <a:p>
            <a:pPr/>
          </a:p>
        </p:txBody>
      </p:sp>
      <p:sp>
        <p:nvSpPr>
          <p:cNvPr id="132" name="Cercle"/>
          <p:cNvSpPr/>
          <p:nvPr/>
        </p:nvSpPr>
        <p:spPr>
          <a:xfrm>
            <a:off x="3124200" y="2819400"/>
            <a:ext cx="1371600" cy="1371600"/>
          </a:xfrm>
          <a:prstGeom prst="ellipse">
            <a:avLst/>
          </a:prstGeom>
          <a:ln w="76200">
            <a:solidFill>
              <a:srgbClr val="FF3300"/>
            </a:solidFill>
          </a:ln>
        </p:spPr>
        <p:txBody>
          <a:bodyPr lIns="45719" rIns="45719" anchor="ctr"/>
          <a:lstStyle/>
          <a:p>
            <a:pPr/>
          </a:p>
        </p:txBody>
      </p:sp>
      <p:sp>
        <p:nvSpPr>
          <p:cNvPr id="133" name="Cercle"/>
          <p:cNvSpPr/>
          <p:nvPr/>
        </p:nvSpPr>
        <p:spPr>
          <a:xfrm>
            <a:off x="4343400" y="2133600"/>
            <a:ext cx="1371600" cy="1371600"/>
          </a:xfrm>
          <a:prstGeom prst="ellipse">
            <a:avLst/>
          </a:prstGeom>
          <a:ln w="76200">
            <a:solidFill>
              <a:srgbClr val="FF9900"/>
            </a:solidFill>
          </a:ln>
        </p:spPr>
        <p:txBody>
          <a:bodyPr lIns="45719" rIns="45719" anchor="ctr"/>
          <a:lstStyle/>
          <a:p>
            <a:pPr/>
          </a:p>
        </p:txBody>
      </p:sp>
      <p:sp>
        <p:nvSpPr>
          <p:cNvPr id="134" name="GASTRIC…"/>
          <p:cNvSpPr txBox="1"/>
          <p:nvPr/>
        </p:nvSpPr>
        <p:spPr>
          <a:xfrm>
            <a:off x="1295400" y="4267200"/>
            <a:ext cx="1645405"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400">
                <a:latin typeface="Times New Roman"/>
                <a:ea typeface="Times New Roman"/>
                <a:cs typeface="Times New Roman"/>
                <a:sym typeface="Times New Roman"/>
              </a:defRPr>
            </a:pPr>
            <a:r>
              <a:t>GASTRIC </a:t>
            </a:r>
          </a:p>
          <a:p>
            <a:pPr>
              <a:defRPr b="1" sz="2400">
                <a:latin typeface="Times New Roman"/>
                <a:ea typeface="Times New Roman"/>
                <a:cs typeface="Times New Roman"/>
                <a:sym typeface="Times New Roman"/>
              </a:defRPr>
            </a:pPr>
            <a:r>
              <a:t>BANDING</a:t>
            </a:r>
          </a:p>
        </p:txBody>
      </p:sp>
      <p:sp>
        <p:nvSpPr>
          <p:cNvPr id="135" name="SLEEVE"/>
          <p:cNvSpPr txBox="1"/>
          <p:nvPr/>
        </p:nvSpPr>
        <p:spPr>
          <a:xfrm>
            <a:off x="3124200" y="3352800"/>
            <a:ext cx="1306969"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atin typeface="Times New Roman"/>
                <a:ea typeface="Times New Roman"/>
                <a:cs typeface="Times New Roman"/>
                <a:sym typeface="Times New Roman"/>
              </a:defRPr>
            </a:lvl1pPr>
          </a:lstStyle>
          <a:p>
            <a:pPr/>
            <a:r>
              <a:t>SLEEVE</a:t>
            </a:r>
          </a:p>
        </p:txBody>
      </p:sp>
      <p:sp>
        <p:nvSpPr>
          <p:cNvPr id="136" name="RYGB"/>
          <p:cNvSpPr txBox="1"/>
          <p:nvPr/>
        </p:nvSpPr>
        <p:spPr>
          <a:xfrm>
            <a:off x="4343400" y="2667000"/>
            <a:ext cx="974041"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atin typeface="Times New Roman"/>
                <a:ea typeface="Times New Roman"/>
                <a:cs typeface="Times New Roman"/>
                <a:sym typeface="Times New Roman"/>
              </a:defRPr>
            </a:lvl1pPr>
          </a:lstStyle>
          <a:p>
            <a:pPr/>
            <a:r>
              <a:t>RYGB</a:t>
            </a:r>
          </a:p>
        </p:txBody>
      </p:sp>
      <p:sp>
        <p:nvSpPr>
          <p:cNvPr id="137" name="DS"/>
          <p:cNvSpPr txBox="1"/>
          <p:nvPr/>
        </p:nvSpPr>
        <p:spPr>
          <a:xfrm>
            <a:off x="6172200" y="1600200"/>
            <a:ext cx="493773"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atin typeface="Times New Roman"/>
                <a:ea typeface="Times New Roman"/>
                <a:cs typeface="Times New Roman"/>
                <a:sym typeface="Times New Roman"/>
              </a:defRPr>
            </a:lvl1pPr>
          </a:lstStyle>
          <a:p>
            <a:pPr/>
            <a:r>
              <a:t>DS</a:t>
            </a:r>
          </a:p>
        </p:txBody>
      </p:sp>
      <p:sp>
        <p:nvSpPr>
          <p:cNvPr id="138" name="MORBIDITY-MORTALITY"/>
          <p:cNvSpPr txBox="1"/>
          <p:nvPr/>
        </p:nvSpPr>
        <p:spPr>
          <a:xfrm>
            <a:off x="4191000" y="5943600"/>
            <a:ext cx="3886905"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atin typeface="Times New Roman"/>
                <a:ea typeface="Times New Roman"/>
                <a:cs typeface="Times New Roman"/>
                <a:sym typeface="Times New Roman"/>
              </a:defRPr>
            </a:lvl1pPr>
          </a:lstStyle>
          <a:p>
            <a:pPr/>
            <a:r>
              <a:t>MORBIDITY-MORTALITY</a:t>
            </a:r>
          </a:p>
        </p:txBody>
      </p:sp>
      <p:sp>
        <p:nvSpPr>
          <p:cNvPr id="139" name="WEIGHT LOSS"/>
          <p:cNvSpPr txBox="1"/>
          <p:nvPr/>
        </p:nvSpPr>
        <p:spPr>
          <a:xfrm>
            <a:off x="212724" y="574675"/>
            <a:ext cx="2258429"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latin typeface="Times New Roman"/>
                <a:ea typeface="Times New Roman"/>
                <a:cs typeface="Times New Roman"/>
                <a:sym typeface="Times New Roman"/>
              </a:defRPr>
            </a:lvl1pPr>
          </a:lstStyle>
          <a:p>
            <a:pPr/>
            <a:r>
              <a:t>WEIGHT LOSS</a:t>
            </a:r>
          </a:p>
        </p:txBody>
      </p:sp>
      <p:sp>
        <p:nvSpPr>
          <p:cNvPr id="140" name="MORBIDITY-MORTALITY"/>
          <p:cNvSpPr txBox="1"/>
          <p:nvPr/>
        </p:nvSpPr>
        <p:spPr>
          <a:xfrm>
            <a:off x="6781800" y="609600"/>
            <a:ext cx="2362200"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atin typeface="Times New Roman"/>
                <a:ea typeface="Times New Roman"/>
                <a:cs typeface="Times New Roman"/>
                <a:sym typeface="Times New Roman"/>
              </a:defRPr>
            </a:lvl1pPr>
          </a:lstStyle>
          <a:p>
            <a:pPr/>
            <a:r>
              <a:t>MORBIDITY-MORTALITY</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Chirurgie bariatrique"/>
          <p:cNvSpPr txBox="1"/>
          <p:nvPr>
            <p:ph type="title"/>
          </p:nvPr>
        </p:nvSpPr>
        <p:spPr>
          <a:xfrm>
            <a:off x="457200" y="274637"/>
            <a:ext cx="8229600" cy="1143001"/>
          </a:xfrm>
          <a:prstGeom prst="rect">
            <a:avLst/>
          </a:prstGeom>
        </p:spPr>
        <p:txBody>
          <a:bodyPr/>
          <a:lstStyle/>
          <a:p>
            <a:pPr defTabSz="841247">
              <a:defRPr sz="3680"/>
            </a:pPr>
            <a:r>
              <a:t>Chirurgie bariatrique</a:t>
            </a:r>
            <a:br/>
          </a:p>
        </p:txBody>
      </p:sp>
      <p:pic>
        <p:nvPicPr>
          <p:cNvPr id="143" name="image.tif" descr="image.tif"/>
          <p:cNvPicPr>
            <a:picLocks noChangeAspect="1"/>
          </p:cNvPicPr>
          <p:nvPr/>
        </p:nvPicPr>
        <p:blipFill>
          <a:blip r:embed="rId2">
            <a:extLst/>
          </a:blip>
          <a:stretch>
            <a:fillRect/>
          </a:stretch>
        </p:blipFill>
        <p:spPr>
          <a:xfrm>
            <a:off x="2233612" y="1412875"/>
            <a:ext cx="5794376" cy="4641850"/>
          </a:xfrm>
          <a:prstGeom prst="rect">
            <a:avLst/>
          </a:prstGeom>
          <a:ln w="12700">
            <a:miter lim="400000"/>
          </a:ln>
        </p:spPr>
      </p:pic>
      <p:sp>
        <p:nvSpPr>
          <p:cNvPr id="144" name="Gastric banding"/>
          <p:cNvSpPr txBox="1"/>
          <p:nvPr/>
        </p:nvSpPr>
        <p:spPr>
          <a:xfrm>
            <a:off x="2339975" y="1052512"/>
            <a:ext cx="170523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Gastric banding</a:t>
            </a:r>
          </a:p>
        </p:txBody>
      </p:sp>
      <p:sp>
        <p:nvSpPr>
          <p:cNvPr id="145" name="25 000…"/>
          <p:cNvSpPr txBox="1"/>
          <p:nvPr/>
        </p:nvSpPr>
        <p:spPr>
          <a:xfrm>
            <a:off x="179387" y="2420937"/>
            <a:ext cx="1908608" cy="11507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25 000</a:t>
            </a:r>
          </a:p>
          <a:p>
            <a:pPr/>
            <a:r>
              <a:t>interventions / an</a:t>
            </a:r>
          </a:p>
          <a:p>
            <a:pPr/>
            <a:r>
              <a:t>en France</a:t>
            </a:r>
          </a:p>
        </p:txBody>
      </p:sp>
      <p:sp>
        <p:nvSpPr>
          <p:cNvPr id="146" name="Sleeve gastrectomy"/>
          <p:cNvSpPr txBox="1"/>
          <p:nvPr/>
        </p:nvSpPr>
        <p:spPr>
          <a:xfrm>
            <a:off x="5795962" y="1052512"/>
            <a:ext cx="211164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Sleeve gastrectomy</a:t>
            </a:r>
          </a:p>
        </p:txBody>
      </p:sp>
      <p:sp>
        <p:nvSpPr>
          <p:cNvPr id="147" name="Gatric bypass"/>
          <p:cNvSpPr txBox="1"/>
          <p:nvPr/>
        </p:nvSpPr>
        <p:spPr>
          <a:xfrm>
            <a:off x="2916237" y="6092825"/>
            <a:ext cx="150163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Gatric bypass</a:t>
            </a:r>
          </a:p>
        </p:txBody>
      </p:sp>
      <p:sp>
        <p:nvSpPr>
          <p:cNvPr id="148" name="Duodenal switch"/>
          <p:cNvSpPr txBox="1"/>
          <p:nvPr/>
        </p:nvSpPr>
        <p:spPr>
          <a:xfrm>
            <a:off x="6156325" y="6092825"/>
            <a:ext cx="178147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Duodenal switch</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lapband.jpeg" descr="lapband.jpeg"/>
          <p:cNvPicPr>
            <a:picLocks noChangeAspect="1"/>
          </p:cNvPicPr>
          <p:nvPr/>
        </p:nvPicPr>
        <p:blipFill>
          <a:blip r:embed="rId2">
            <a:extLst/>
          </a:blip>
          <a:stretch>
            <a:fillRect/>
          </a:stretch>
        </p:blipFill>
        <p:spPr>
          <a:xfrm>
            <a:off x="457200" y="1981200"/>
            <a:ext cx="2819400" cy="2565400"/>
          </a:xfrm>
          <a:prstGeom prst="rect">
            <a:avLst/>
          </a:prstGeom>
          <a:ln w="12700">
            <a:miter lim="400000"/>
          </a:ln>
        </p:spPr>
      </p:pic>
      <p:pic>
        <p:nvPicPr>
          <p:cNvPr id="151" name="Lap-Band System Adjustment" descr="Lap-Band System Adjustment"/>
          <p:cNvPicPr>
            <a:picLocks noChangeAspect="1"/>
          </p:cNvPicPr>
          <p:nvPr/>
        </p:nvPicPr>
        <p:blipFill>
          <a:blip r:embed="rId3">
            <a:extLst/>
          </a:blip>
          <a:stretch>
            <a:fillRect/>
          </a:stretch>
        </p:blipFill>
        <p:spPr>
          <a:xfrm>
            <a:off x="4572000" y="304800"/>
            <a:ext cx="3429000" cy="1474788"/>
          </a:xfrm>
          <a:prstGeom prst="rect">
            <a:avLst/>
          </a:prstGeom>
          <a:ln w="12700">
            <a:miter lim="400000"/>
          </a:ln>
        </p:spPr>
      </p:pic>
      <p:pic>
        <p:nvPicPr>
          <p:cNvPr id="152" name="obr10369_fm-3a.jpeg" descr="obr10369_fm-3a.jpeg"/>
          <p:cNvPicPr>
            <a:picLocks noChangeAspect="1"/>
          </p:cNvPicPr>
          <p:nvPr/>
        </p:nvPicPr>
        <p:blipFill>
          <a:blip r:embed="rId4">
            <a:extLst/>
          </a:blip>
          <a:stretch>
            <a:fillRect/>
          </a:stretch>
        </p:blipFill>
        <p:spPr>
          <a:xfrm>
            <a:off x="3886200" y="1905000"/>
            <a:ext cx="2130425" cy="2667000"/>
          </a:xfrm>
          <a:prstGeom prst="rect">
            <a:avLst/>
          </a:prstGeom>
          <a:ln w="12700">
            <a:miter lim="400000"/>
          </a:ln>
        </p:spPr>
      </p:pic>
      <p:pic>
        <p:nvPicPr>
          <p:cNvPr id="153" name="obr10369_fm-3b.jpeg" descr="obr10369_fm-3b.jpeg"/>
          <p:cNvPicPr>
            <a:picLocks noChangeAspect="1"/>
          </p:cNvPicPr>
          <p:nvPr/>
        </p:nvPicPr>
        <p:blipFill>
          <a:blip r:embed="rId5">
            <a:extLst/>
          </a:blip>
          <a:stretch>
            <a:fillRect/>
          </a:stretch>
        </p:blipFill>
        <p:spPr>
          <a:xfrm>
            <a:off x="6567487" y="1981200"/>
            <a:ext cx="2100263" cy="2636838"/>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Résultats à long terme des anneaux"/>
          <p:cNvSpPr txBox="1"/>
          <p:nvPr>
            <p:ph type="title"/>
          </p:nvPr>
        </p:nvSpPr>
        <p:spPr>
          <a:xfrm>
            <a:off x="179387" y="333374"/>
            <a:ext cx="8964613" cy="1143002"/>
          </a:xfrm>
          <a:prstGeom prst="rect">
            <a:avLst/>
          </a:prstGeom>
        </p:spPr>
        <p:txBody>
          <a:bodyPr/>
          <a:lstStyle>
            <a:lvl1pPr>
              <a:defRPr sz="4000"/>
            </a:lvl1pPr>
          </a:lstStyle>
          <a:p>
            <a:pPr/>
            <a:r>
              <a:t>Résultats à long terme des anneaux</a:t>
            </a:r>
          </a:p>
        </p:txBody>
      </p:sp>
      <p:sp>
        <p:nvSpPr>
          <p:cNvPr id="156" name="MOGNOL-SAGES 2009-PHOENIX"/>
          <p:cNvSpPr txBox="1"/>
          <p:nvPr/>
        </p:nvSpPr>
        <p:spPr>
          <a:xfrm>
            <a:off x="3265487" y="5998176"/>
            <a:ext cx="2895601" cy="19564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indent="41275" algn="ctr">
              <a:defRPr sz="1400">
                <a:latin typeface="Times New Roman"/>
                <a:ea typeface="Times New Roman"/>
                <a:cs typeface="Times New Roman"/>
                <a:sym typeface="Times New Roman"/>
              </a:defRPr>
            </a:lvl1pPr>
          </a:lstStyle>
          <a:p>
            <a:pPr/>
            <a:r>
              <a:t>MOGNOL-SAGES 2009-PHOENIX</a:t>
            </a:r>
          </a:p>
        </p:txBody>
      </p:sp>
      <p:sp>
        <p:nvSpPr>
          <p:cNvPr id="157" name="841 implanted band"/>
          <p:cNvSpPr txBox="1"/>
          <p:nvPr/>
        </p:nvSpPr>
        <p:spPr>
          <a:xfrm>
            <a:off x="2944812" y="1565275"/>
            <a:ext cx="2643933" cy="32995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defRPr b="1" sz="2400">
                <a:latin typeface="Times New Roman"/>
                <a:ea typeface="Times New Roman"/>
                <a:cs typeface="Times New Roman"/>
                <a:sym typeface="Times New Roman"/>
              </a:defRPr>
            </a:lvl1pPr>
          </a:lstStyle>
          <a:p>
            <a:pPr/>
            <a:r>
              <a:t>841 implanted band</a:t>
            </a:r>
          </a:p>
        </p:txBody>
      </p:sp>
      <p:sp>
        <p:nvSpPr>
          <p:cNvPr id="158" name="134 band removal for…"/>
          <p:cNvSpPr txBox="1"/>
          <p:nvPr/>
        </p:nvSpPr>
        <p:spPr>
          <a:xfrm>
            <a:off x="203472" y="2819400"/>
            <a:ext cx="3387181" cy="67285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ctr">
              <a:defRPr sz="2400">
                <a:latin typeface="Times New Roman"/>
                <a:ea typeface="Times New Roman"/>
                <a:cs typeface="Times New Roman"/>
                <a:sym typeface="Times New Roman"/>
              </a:defRPr>
            </a:pPr>
            <a:r>
              <a:t>134 band removal for </a:t>
            </a:r>
          </a:p>
          <a:p>
            <a:pPr indent="39687" algn="ctr">
              <a:defRPr sz="2400">
                <a:latin typeface="Times New Roman"/>
                <a:ea typeface="Times New Roman"/>
                <a:cs typeface="Times New Roman"/>
                <a:sym typeface="Times New Roman"/>
              </a:defRPr>
            </a:pPr>
            <a:r>
              <a:t>Band related complications</a:t>
            </a:r>
          </a:p>
        </p:txBody>
      </p:sp>
      <p:sp>
        <p:nvSpPr>
          <p:cNvPr id="159" name="116 GBP conversion"/>
          <p:cNvSpPr txBox="1"/>
          <p:nvPr/>
        </p:nvSpPr>
        <p:spPr>
          <a:xfrm>
            <a:off x="2656135" y="3810000"/>
            <a:ext cx="2569667" cy="32995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ctr">
              <a:defRPr sz="2400">
                <a:latin typeface="Times New Roman"/>
                <a:ea typeface="Times New Roman"/>
                <a:cs typeface="Times New Roman"/>
                <a:sym typeface="Times New Roman"/>
              </a:defRPr>
            </a:lvl1pPr>
          </a:lstStyle>
          <a:p>
            <a:pPr/>
            <a:r>
              <a:t>116 GBP conversion</a:t>
            </a:r>
          </a:p>
        </p:txBody>
      </p:sp>
      <p:sp>
        <p:nvSpPr>
          <p:cNvPr id="160" name="577 band in place"/>
          <p:cNvSpPr txBox="1"/>
          <p:nvPr/>
        </p:nvSpPr>
        <p:spPr>
          <a:xfrm>
            <a:off x="5615334" y="2590800"/>
            <a:ext cx="2210694" cy="32995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ctr">
              <a:defRPr sz="2400">
                <a:latin typeface="Times New Roman"/>
                <a:ea typeface="Times New Roman"/>
                <a:cs typeface="Times New Roman"/>
                <a:sym typeface="Times New Roman"/>
              </a:defRPr>
            </a:lvl1pPr>
          </a:lstStyle>
          <a:p>
            <a:pPr/>
            <a:r>
              <a:t>577 band in place</a:t>
            </a:r>
          </a:p>
        </p:txBody>
      </p:sp>
      <p:sp>
        <p:nvSpPr>
          <p:cNvPr id="161" name="124 EWL&lt;25%"/>
          <p:cNvSpPr txBox="1"/>
          <p:nvPr/>
        </p:nvSpPr>
        <p:spPr>
          <a:xfrm>
            <a:off x="4702968" y="4495800"/>
            <a:ext cx="1976439" cy="32995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ctr">
              <a:defRPr sz="2400">
                <a:latin typeface="Times New Roman"/>
                <a:ea typeface="Times New Roman"/>
                <a:cs typeface="Times New Roman"/>
                <a:sym typeface="Times New Roman"/>
              </a:defRPr>
            </a:lvl1pPr>
          </a:lstStyle>
          <a:p>
            <a:pPr/>
            <a:r>
              <a:t>124 EWL&lt;25%</a:t>
            </a:r>
          </a:p>
        </p:txBody>
      </p:sp>
      <p:sp>
        <p:nvSpPr>
          <p:cNvPr id="162" name="Ligne"/>
          <p:cNvSpPr/>
          <p:nvPr/>
        </p:nvSpPr>
        <p:spPr>
          <a:xfrm flipH="1">
            <a:off x="2884487" y="2133599"/>
            <a:ext cx="838201" cy="609602"/>
          </a:xfrm>
          <a:prstGeom prst="line">
            <a:avLst/>
          </a:prstGeom>
          <a:ln w="76200">
            <a:solidFill>
              <a:srgbClr val="FF0033"/>
            </a:solidFill>
            <a:tailEnd type="triangle"/>
          </a:ln>
        </p:spPr>
        <p:txBody>
          <a:bodyPr lIns="45719" rIns="45719"/>
          <a:lstStyle/>
          <a:p>
            <a:pPr/>
          </a:p>
        </p:txBody>
      </p:sp>
      <p:sp>
        <p:nvSpPr>
          <p:cNvPr id="163" name="Ligne"/>
          <p:cNvSpPr/>
          <p:nvPr/>
        </p:nvSpPr>
        <p:spPr>
          <a:xfrm>
            <a:off x="4027487" y="2209800"/>
            <a:ext cx="152401" cy="1676400"/>
          </a:xfrm>
          <a:prstGeom prst="line">
            <a:avLst/>
          </a:prstGeom>
          <a:ln w="76200">
            <a:solidFill>
              <a:srgbClr val="FF0033"/>
            </a:solidFill>
            <a:tailEnd type="triangle"/>
          </a:ln>
        </p:spPr>
        <p:txBody>
          <a:bodyPr lIns="45719" rIns="45719"/>
          <a:lstStyle/>
          <a:p>
            <a:pPr/>
          </a:p>
        </p:txBody>
      </p:sp>
      <p:sp>
        <p:nvSpPr>
          <p:cNvPr id="164" name="Ligne"/>
          <p:cNvSpPr/>
          <p:nvPr/>
        </p:nvSpPr>
        <p:spPr>
          <a:xfrm>
            <a:off x="4941887" y="2133599"/>
            <a:ext cx="609601" cy="457202"/>
          </a:xfrm>
          <a:prstGeom prst="line">
            <a:avLst/>
          </a:prstGeom>
          <a:ln w="76200">
            <a:solidFill>
              <a:srgbClr val="000000"/>
            </a:solidFill>
            <a:tailEnd type="triangle"/>
          </a:ln>
        </p:spPr>
        <p:txBody>
          <a:bodyPr lIns="45719" rIns="45719"/>
          <a:lstStyle/>
          <a:p>
            <a:pPr/>
          </a:p>
        </p:txBody>
      </p:sp>
      <p:sp>
        <p:nvSpPr>
          <p:cNvPr id="165" name="Ligne"/>
          <p:cNvSpPr/>
          <p:nvPr/>
        </p:nvSpPr>
        <p:spPr>
          <a:xfrm flipH="1">
            <a:off x="5703887" y="3276600"/>
            <a:ext cx="457201" cy="1295400"/>
          </a:xfrm>
          <a:prstGeom prst="line">
            <a:avLst/>
          </a:prstGeom>
          <a:ln w="76200">
            <a:solidFill>
              <a:srgbClr val="FF0033"/>
            </a:solidFill>
            <a:tailEnd type="triangle"/>
          </a:ln>
        </p:spPr>
        <p:txBody>
          <a:bodyPr lIns="45719" rIns="45719"/>
          <a:lstStyle/>
          <a:p>
            <a:pPr/>
          </a:p>
        </p:txBody>
      </p:sp>
      <p:sp>
        <p:nvSpPr>
          <p:cNvPr id="166" name="Ligne"/>
          <p:cNvSpPr/>
          <p:nvPr/>
        </p:nvSpPr>
        <p:spPr>
          <a:xfrm>
            <a:off x="6999287" y="3352800"/>
            <a:ext cx="457201" cy="1600201"/>
          </a:xfrm>
          <a:prstGeom prst="line">
            <a:avLst/>
          </a:prstGeom>
          <a:ln w="76200">
            <a:solidFill>
              <a:srgbClr val="009900"/>
            </a:solidFill>
            <a:tailEnd type="triangle"/>
          </a:ln>
        </p:spPr>
        <p:txBody>
          <a:bodyPr lIns="45719" rIns="45719"/>
          <a:lstStyle/>
          <a:p>
            <a:pPr/>
          </a:p>
        </p:txBody>
      </p:sp>
      <p:sp>
        <p:nvSpPr>
          <p:cNvPr id="167" name="453 EWL&gt;25%…"/>
          <p:cNvSpPr txBox="1"/>
          <p:nvPr/>
        </p:nvSpPr>
        <p:spPr>
          <a:xfrm>
            <a:off x="6098083" y="5105400"/>
            <a:ext cx="2858096" cy="92253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ctr">
              <a:defRPr b="1" sz="3200">
                <a:solidFill>
                  <a:srgbClr val="009900"/>
                </a:solidFill>
                <a:latin typeface="Times New Roman"/>
                <a:ea typeface="Times New Roman"/>
                <a:cs typeface="Times New Roman"/>
                <a:sym typeface="Times New Roman"/>
              </a:defRPr>
            </a:pPr>
            <a:r>
              <a:t>453 EWL&gt;25%</a:t>
            </a:r>
          </a:p>
          <a:p>
            <a:pPr indent="39687" algn="ctr">
              <a:defRPr b="1" sz="3200">
                <a:solidFill>
                  <a:srgbClr val="009900"/>
                </a:solidFill>
                <a:latin typeface="Times New Roman"/>
                <a:ea typeface="Times New Roman"/>
                <a:cs typeface="Times New Roman"/>
                <a:sym typeface="Times New Roman"/>
              </a:defRPr>
            </a:pPr>
            <a:r>
              <a:t>53.9%</a:t>
            </a:r>
          </a:p>
        </p:txBody>
      </p:sp>
      <p:sp>
        <p:nvSpPr>
          <p:cNvPr id="168" name="374 failure…"/>
          <p:cNvSpPr txBox="1"/>
          <p:nvPr/>
        </p:nvSpPr>
        <p:spPr>
          <a:xfrm>
            <a:off x="1149746" y="5410200"/>
            <a:ext cx="2008983" cy="92253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ctr">
              <a:defRPr b="1" sz="3200">
                <a:solidFill>
                  <a:srgbClr val="FF0033"/>
                </a:solidFill>
                <a:latin typeface="Times New Roman"/>
                <a:ea typeface="Times New Roman"/>
                <a:cs typeface="Times New Roman"/>
                <a:sym typeface="Times New Roman"/>
              </a:defRPr>
            </a:pPr>
            <a:r>
              <a:t>374 failure</a:t>
            </a:r>
          </a:p>
          <a:p>
            <a:pPr indent="39687" algn="ctr">
              <a:defRPr b="1" sz="3200">
                <a:solidFill>
                  <a:srgbClr val="FF0033"/>
                </a:solidFill>
                <a:latin typeface="Times New Roman"/>
                <a:ea typeface="Times New Roman"/>
                <a:cs typeface="Times New Roman"/>
                <a:sym typeface="Times New Roman"/>
              </a:defRPr>
            </a:pPr>
            <a:r>
              <a:t>44.5%</a:t>
            </a:r>
          </a:p>
        </p:txBody>
      </p:sp>
      <p:sp>
        <p:nvSpPr>
          <p:cNvPr id="169" name="Ligne"/>
          <p:cNvSpPr/>
          <p:nvPr/>
        </p:nvSpPr>
        <p:spPr>
          <a:xfrm>
            <a:off x="1817687" y="4190999"/>
            <a:ext cx="228601" cy="1143002"/>
          </a:xfrm>
          <a:prstGeom prst="line">
            <a:avLst/>
          </a:prstGeom>
          <a:ln w="76200">
            <a:solidFill>
              <a:srgbClr val="FF0033"/>
            </a:solidFill>
            <a:tailEnd type="triangle"/>
          </a:ln>
        </p:spPr>
        <p:txBody>
          <a:bodyPr lIns="45719" rIns="45719"/>
          <a:lstStyle/>
          <a:p>
            <a:pPr/>
          </a:p>
        </p:txBody>
      </p:sp>
      <p:sp>
        <p:nvSpPr>
          <p:cNvPr id="170" name="Ligne"/>
          <p:cNvSpPr/>
          <p:nvPr/>
        </p:nvSpPr>
        <p:spPr>
          <a:xfrm flipH="1">
            <a:off x="2808287" y="4572000"/>
            <a:ext cx="762001" cy="838200"/>
          </a:xfrm>
          <a:prstGeom prst="line">
            <a:avLst/>
          </a:prstGeom>
          <a:ln w="76200">
            <a:solidFill>
              <a:srgbClr val="FF0033"/>
            </a:solidFill>
            <a:tailEnd type="triangle"/>
          </a:ln>
        </p:spPr>
        <p:txBody>
          <a:bodyPr lIns="45719" rIns="45719"/>
          <a:lstStyle/>
          <a:p>
            <a:pPr/>
          </a:p>
        </p:txBody>
      </p:sp>
      <p:sp>
        <p:nvSpPr>
          <p:cNvPr id="171" name="Ligne"/>
          <p:cNvSpPr/>
          <p:nvPr/>
        </p:nvSpPr>
        <p:spPr>
          <a:xfrm flipH="1">
            <a:off x="3417887" y="4952999"/>
            <a:ext cx="2133601" cy="990601"/>
          </a:xfrm>
          <a:prstGeom prst="line">
            <a:avLst/>
          </a:prstGeom>
          <a:ln w="76200">
            <a:solidFill>
              <a:srgbClr val="FF0033"/>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image.tif" descr="image.tif"/>
          <p:cNvPicPr>
            <a:picLocks noChangeAspect="1"/>
          </p:cNvPicPr>
          <p:nvPr/>
        </p:nvPicPr>
        <p:blipFill>
          <a:blip r:embed="rId2">
            <a:extLst/>
          </a:blip>
          <a:stretch>
            <a:fillRect/>
          </a:stretch>
        </p:blipFill>
        <p:spPr>
          <a:xfrm>
            <a:off x="1066800" y="1600200"/>
            <a:ext cx="7008813" cy="4525963"/>
          </a:xfrm>
          <a:prstGeom prst="rect">
            <a:avLst/>
          </a:prstGeom>
          <a:ln w="12700">
            <a:miter lim="400000"/>
          </a:ln>
        </p:spPr>
      </p:pic>
      <p:sp>
        <p:nvSpPr>
          <p:cNvPr id="174" name="Sleeve gastrectomie : une nouvelle intervention en chirurgie bariatrique…"/>
          <p:cNvSpPr txBox="1"/>
          <p:nvPr/>
        </p:nvSpPr>
        <p:spPr>
          <a:xfrm>
            <a:off x="931322" y="368864"/>
            <a:ext cx="7281355" cy="10593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lgn="ctr">
              <a:defRPr i="1"/>
            </a:pPr>
            <a:r>
              <a:t>Sleeve</a:t>
            </a:r>
            <a:r>
              <a:rPr i="0"/>
              <a:t> gastrectomie : une nouvelle intervention en chirurgie bariatrique</a:t>
            </a:r>
            <a:endParaRPr i="0"/>
          </a:p>
          <a:p>
            <a:pPr algn="ctr"/>
            <a:r>
              <a:t> </a:t>
            </a:r>
          </a:p>
          <a:p>
            <a:pPr algn="ctr"/>
            <a:r>
              <a:t>P. Mognol, </a:t>
            </a:r>
          </a:p>
          <a:p>
            <a:pPr algn="ctr"/>
            <a:r>
              <a:t>J.P. Marmuse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Titre"/>
          <p:cNvSpPr txBox="1"/>
          <p:nvPr>
            <p:ph type="title"/>
          </p:nvPr>
        </p:nvSpPr>
        <p:spPr>
          <a:xfrm>
            <a:off x="457200" y="274637"/>
            <a:ext cx="8229600" cy="1143001"/>
          </a:xfrm>
          <a:prstGeom prst="rect">
            <a:avLst/>
          </a:prstGeom>
        </p:spPr>
        <p:txBody>
          <a:bodyPr/>
          <a:lstStyle/>
          <a:p>
            <a:pPr/>
          </a:p>
        </p:txBody>
      </p:sp>
      <p:pic>
        <p:nvPicPr>
          <p:cNvPr id="177" name="DSCN0125.jpeg" descr="DSCN0125.jpeg"/>
          <p:cNvPicPr>
            <a:picLocks noChangeAspect="1"/>
          </p:cNvPicPr>
          <p:nvPr/>
        </p:nvPicPr>
        <p:blipFill>
          <a:blip r:embed="rId2">
            <a:extLst/>
          </a:blip>
          <a:stretch>
            <a:fillRect/>
          </a:stretch>
        </p:blipFill>
        <p:spPr>
          <a:xfrm>
            <a:off x="1554162" y="1600200"/>
            <a:ext cx="6035676" cy="4525963"/>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Le bypass gastrique"/>
          <p:cNvSpPr txBox="1"/>
          <p:nvPr>
            <p:ph type="title"/>
          </p:nvPr>
        </p:nvSpPr>
        <p:spPr>
          <a:xfrm>
            <a:off x="457200" y="274637"/>
            <a:ext cx="8229600" cy="1143001"/>
          </a:xfrm>
          <a:prstGeom prst="rect">
            <a:avLst/>
          </a:prstGeom>
        </p:spPr>
        <p:txBody>
          <a:bodyPr/>
          <a:lstStyle/>
          <a:p>
            <a:pPr/>
            <a:r>
              <a:t>Le bypass gastrique</a:t>
            </a:r>
          </a:p>
        </p:txBody>
      </p:sp>
      <p:pic>
        <p:nvPicPr>
          <p:cNvPr id="180" name="20060311061832.jpeg" descr="20060311061832.jpeg">
            <a:hlinkClick r:id="rId2" invalidUrl="" action="" tgtFrame="" tooltip="" history="1" highlightClick="0" endSnd="0"/>
          </p:cNvPr>
          <p:cNvPicPr>
            <a:picLocks noChangeAspect="1"/>
          </p:cNvPicPr>
          <p:nvPr/>
        </p:nvPicPr>
        <p:blipFill>
          <a:blip r:embed="rId3">
            <a:extLst/>
          </a:blip>
          <a:stretch>
            <a:fillRect/>
          </a:stretch>
        </p:blipFill>
        <p:spPr>
          <a:xfrm>
            <a:off x="1979612" y="1412875"/>
            <a:ext cx="4264026" cy="518477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8" name="image.png" descr="image.png"/>
          <p:cNvPicPr>
            <a:picLocks noChangeAspect="1"/>
          </p:cNvPicPr>
          <p:nvPr/>
        </p:nvPicPr>
        <p:blipFill>
          <a:blip r:embed="rId2">
            <a:extLst/>
          </a:blip>
          <a:stretch>
            <a:fillRect/>
          </a:stretch>
        </p:blipFill>
        <p:spPr>
          <a:xfrm>
            <a:off x="1143000" y="785812"/>
            <a:ext cx="6858000" cy="4343401"/>
          </a:xfrm>
          <a:prstGeom prst="rect">
            <a:avLst/>
          </a:prstGeom>
          <a:ln w="12700">
            <a:miter lim="400000"/>
          </a:ln>
        </p:spPr>
      </p:pic>
      <p:sp>
        <p:nvSpPr>
          <p:cNvPr id="69" name="PREVALENCE EN AUGMENTATION - PANDEMIE"/>
          <p:cNvSpPr txBox="1"/>
          <p:nvPr/>
        </p:nvSpPr>
        <p:spPr>
          <a:xfrm>
            <a:off x="1008237" y="5793669"/>
            <a:ext cx="685800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PREVALENCE EN AUGMENTATION - PANDEMIE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La prise en charge de l’obésité"/>
          <p:cNvSpPr txBox="1"/>
          <p:nvPr/>
        </p:nvSpPr>
        <p:spPr>
          <a:xfrm>
            <a:off x="1023937" y="352425"/>
            <a:ext cx="328121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La prise en charge de l’obésité </a:t>
            </a:r>
          </a:p>
        </p:txBody>
      </p:sp>
      <p:grpSp>
        <p:nvGrpSpPr>
          <p:cNvPr id="185" name="Grouper"/>
          <p:cNvGrpSpPr/>
          <p:nvPr/>
        </p:nvGrpSpPr>
        <p:grpSpPr>
          <a:xfrm>
            <a:off x="2916237" y="1628775"/>
            <a:ext cx="3671888" cy="1655763"/>
            <a:chOff x="0" y="0"/>
            <a:chExt cx="3671887" cy="1655762"/>
          </a:xfrm>
        </p:grpSpPr>
        <p:sp>
          <p:nvSpPr>
            <p:cNvPr id="183" name="Ovale"/>
            <p:cNvSpPr/>
            <p:nvPr/>
          </p:nvSpPr>
          <p:spPr>
            <a:xfrm>
              <a:off x="0" y="0"/>
              <a:ext cx="3671888" cy="1655763"/>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184" name="Chirurgiens"/>
            <p:cNvSpPr txBox="1"/>
            <p:nvPr/>
          </p:nvSpPr>
          <p:spPr>
            <a:xfrm>
              <a:off x="1167669" y="385850"/>
              <a:ext cx="1336550"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t>Chirurgiens</a:t>
              </a:r>
            </a:p>
            <a:p>
              <a:pPr algn="ctr"/>
            </a:p>
          </p:txBody>
        </p:sp>
      </p:grpSp>
      <p:grpSp>
        <p:nvGrpSpPr>
          <p:cNvPr id="188" name="Grouper"/>
          <p:cNvGrpSpPr/>
          <p:nvPr/>
        </p:nvGrpSpPr>
        <p:grpSpPr>
          <a:xfrm>
            <a:off x="271582" y="3334311"/>
            <a:ext cx="2663826" cy="1439864"/>
            <a:chOff x="117765" y="0"/>
            <a:chExt cx="2663825" cy="1439862"/>
          </a:xfrm>
        </p:grpSpPr>
        <p:sp>
          <p:nvSpPr>
            <p:cNvPr id="186" name="Ovale"/>
            <p:cNvSpPr/>
            <p:nvPr/>
          </p:nvSpPr>
          <p:spPr>
            <a:xfrm>
              <a:off x="117765" y="0"/>
              <a:ext cx="2663826" cy="1439863"/>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187" name="Gastro entérologue"/>
            <p:cNvSpPr txBox="1"/>
            <p:nvPr/>
          </p:nvSpPr>
          <p:spPr>
            <a:xfrm>
              <a:off x="387325" y="411250"/>
              <a:ext cx="2124706"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lstStyle>
            <a:p>
              <a:pPr/>
              <a:r>
                <a:t>Gastro entérologue</a:t>
              </a:r>
            </a:p>
          </p:txBody>
        </p:sp>
      </p:grpSp>
      <p:grpSp>
        <p:nvGrpSpPr>
          <p:cNvPr id="191" name="Grouper"/>
          <p:cNvGrpSpPr/>
          <p:nvPr/>
        </p:nvGrpSpPr>
        <p:grpSpPr>
          <a:xfrm>
            <a:off x="6804025" y="3213100"/>
            <a:ext cx="2087563" cy="1368425"/>
            <a:chOff x="0" y="0"/>
            <a:chExt cx="2087562" cy="1368425"/>
          </a:xfrm>
        </p:grpSpPr>
        <p:sp>
          <p:nvSpPr>
            <p:cNvPr id="189" name="Ovale"/>
            <p:cNvSpPr/>
            <p:nvPr/>
          </p:nvSpPr>
          <p:spPr>
            <a:xfrm>
              <a:off x="0" y="0"/>
              <a:ext cx="2087563" cy="1368425"/>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190" name="Plasticien"/>
            <p:cNvSpPr txBox="1"/>
            <p:nvPr/>
          </p:nvSpPr>
          <p:spPr>
            <a:xfrm>
              <a:off x="439019" y="375531"/>
              <a:ext cx="1209525"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lstStyle>
            <a:p>
              <a:pPr/>
              <a:r>
                <a:t>Plasticien </a:t>
              </a:r>
            </a:p>
          </p:txBody>
        </p:sp>
      </p:grpSp>
      <p:grpSp>
        <p:nvGrpSpPr>
          <p:cNvPr id="194" name="Grouper"/>
          <p:cNvGrpSpPr/>
          <p:nvPr/>
        </p:nvGrpSpPr>
        <p:grpSpPr>
          <a:xfrm>
            <a:off x="900112" y="5229225"/>
            <a:ext cx="2879726" cy="1439863"/>
            <a:chOff x="168763" y="0"/>
            <a:chExt cx="2879725" cy="1439862"/>
          </a:xfrm>
        </p:grpSpPr>
        <p:sp>
          <p:nvSpPr>
            <p:cNvPr id="192" name="Ovale"/>
            <p:cNvSpPr/>
            <p:nvPr/>
          </p:nvSpPr>
          <p:spPr>
            <a:xfrm>
              <a:off x="168763" y="0"/>
              <a:ext cx="2879726" cy="1439863"/>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193" name="Diététicien"/>
            <p:cNvSpPr txBox="1"/>
            <p:nvPr/>
          </p:nvSpPr>
          <p:spPr>
            <a:xfrm>
              <a:off x="959383" y="411250"/>
              <a:ext cx="1298487"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lstStyle>
            <a:p>
              <a:pPr/>
              <a:r>
                <a:t>Diététicien </a:t>
              </a:r>
            </a:p>
          </p:txBody>
        </p:sp>
      </p:grpSp>
      <p:grpSp>
        <p:nvGrpSpPr>
          <p:cNvPr id="197" name="Grouper"/>
          <p:cNvGrpSpPr/>
          <p:nvPr/>
        </p:nvGrpSpPr>
        <p:grpSpPr>
          <a:xfrm>
            <a:off x="4067175" y="5300662"/>
            <a:ext cx="2592388" cy="1223963"/>
            <a:chOff x="0" y="0"/>
            <a:chExt cx="2592387" cy="1223962"/>
          </a:xfrm>
        </p:grpSpPr>
        <p:sp>
          <p:nvSpPr>
            <p:cNvPr id="195" name="Ovale"/>
            <p:cNvSpPr/>
            <p:nvPr/>
          </p:nvSpPr>
          <p:spPr>
            <a:xfrm>
              <a:off x="0" y="0"/>
              <a:ext cx="2592388" cy="1223963"/>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196" name="Psychologue"/>
            <p:cNvSpPr txBox="1"/>
            <p:nvPr/>
          </p:nvSpPr>
          <p:spPr>
            <a:xfrm>
              <a:off x="557877" y="303300"/>
              <a:ext cx="1476634"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lstStyle>
            <a:p>
              <a:pPr/>
              <a:r>
                <a:t>Psychologue</a:t>
              </a:r>
            </a:p>
          </p:txBody>
        </p:sp>
      </p:grpSp>
      <p:grpSp>
        <p:nvGrpSpPr>
          <p:cNvPr id="200" name="Grouper"/>
          <p:cNvGrpSpPr/>
          <p:nvPr/>
        </p:nvGrpSpPr>
        <p:grpSpPr>
          <a:xfrm>
            <a:off x="6948487" y="1484312"/>
            <a:ext cx="2089151" cy="1295401"/>
            <a:chOff x="0" y="0"/>
            <a:chExt cx="2089150" cy="1295400"/>
          </a:xfrm>
        </p:grpSpPr>
        <p:sp>
          <p:nvSpPr>
            <p:cNvPr id="198" name="Ovale"/>
            <p:cNvSpPr/>
            <p:nvPr/>
          </p:nvSpPr>
          <p:spPr>
            <a:xfrm>
              <a:off x="0" y="0"/>
              <a:ext cx="2089150" cy="12954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199" name="Pneumologue"/>
            <p:cNvSpPr txBox="1"/>
            <p:nvPr/>
          </p:nvSpPr>
          <p:spPr>
            <a:xfrm>
              <a:off x="255359" y="339019"/>
              <a:ext cx="1578432"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lstStyle>
            <a:p>
              <a:pPr/>
              <a:r>
                <a:t>Pneumologue</a:t>
              </a:r>
            </a:p>
          </p:txBody>
        </p:sp>
      </p:grpSp>
      <p:grpSp>
        <p:nvGrpSpPr>
          <p:cNvPr id="203" name="Grouper"/>
          <p:cNvGrpSpPr/>
          <p:nvPr/>
        </p:nvGrpSpPr>
        <p:grpSpPr>
          <a:xfrm>
            <a:off x="468312" y="1125537"/>
            <a:ext cx="1800226" cy="1150938"/>
            <a:chOff x="0" y="0"/>
            <a:chExt cx="1800225" cy="1150937"/>
          </a:xfrm>
        </p:grpSpPr>
        <p:sp>
          <p:nvSpPr>
            <p:cNvPr id="201" name="Ovale"/>
            <p:cNvSpPr/>
            <p:nvPr/>
          </p:nvSpPr>
          <p:spPr>
            <a:xfrm>
              <a:off x="0" y="0"/>
              <a:ext cx="1800225" cy="1150938"/>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202" name="Endocrinologue"/>
            <p:cNvSpPr txBox="1"/>
            <p:nvPr/>
          </p:nvSpPr>
          <p:spPr>
            <a:xfrm>
              <a:off x="21934" y="266788"/>
              <a:ext cx="1756357"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lstStyle>
            <a:p>
              <a:pPr/>
              <a:r>
                <a:t>Endocrinologue</a:t>
              </a:r>
            </a:p>
          </p:txBody>
        </p:sp>
      </p:grpSp>
      <p:grpSp>
        <p:nvGrpSpPr>
          <p:cNvPr id="206" name="Grouper"/>
          <p:cNvGrpSpPr/>
          <p:nvPr/>
        </p:nvGrpSpPr>
        <p:grpSpPr>
          <a:xfrm>
            <a:off x="3851275" y="3644900"/>
            <a:ext cx="1944688" cy="1079500"/>
            <a:chOff x="0" y="0"/>
            <a:chExt cx="1944687" cy="1079500"/>
          </a:xfrm>
        </p:grpSpPr>
        <p:sp>
          <p:nvSpPr>
            <p:cNvPr id="204" name="Ovale"/>
            <p:cNvSpPr/>
            <p:nvPr/>
          </p:nvSpPr>
          <p:spPr>
            <a:xfrm>
              <a:off x="0" y="0"/>
              <a:ext cx="1944688" cy="1079500"/>
            </a:xfrm>
            <a:prstGeom prst="ellipse">
              <a:avLst/>
            </a:prstGeom>
            <a:solidFill>
              <a:schemeClr val="accent2"/>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205" name="Patient"/>
            <p:cNvSpPr txBox="1"/>
            <p:nvPr/>
          </p:nvSpPr>
          <p:spPr>
            <a:xfrm>
              <a:off x="532669" y="364419"/>
              <a:ext cx="87934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a:solidFill>
                    <a:srgbClr val="FFFFFF"/>
                  </a:solidFill>
                </a:defRPr>
              </a:pPr>
              <a:r>
                <a:t>Patient</a:t>
              </a:r>
              <a:r>
                <a:rPr>
                  <a:solidFill>
                    <a:srgbClr val="000000"/>
                  </a:solidFill>
                </a:rPr>
                <a:t> </a:t>
              </a:r>
            </a:p>
          </p:txBody>
        </p:sp>
      </p:grpSp>
      <p:sp>
        <p:nvSpPr>
          <p:cNvPr id="207" name="Ligne"/>
          <p:cNvSpPr/>
          <p:nvPr/>
        </p:nvSpPr>
        <p:spPr>
          <a:xfrm flipH="1" flipV="1">
            <a:off x="1763712" y="2133600"/>
            <a:ext cx="2376488" cy="1727200"/>
          </a:xfrm>
          <a:prstGeom prst="line">
            <a:avLst/>
          </a:prstGeom>
          <a:ln w="76200">
            <a:solidFill>
              <a:srgbClr val="000000"/>
            </a:solidFill>
            <a:tailEnd type="triangle"/>
          </a:ln>
        </p:spPr>
        <p:txBody>
          <a:bodyPr lIns="45719" rIns="45719"/>
          <a:lstStyle/>
          <a:p>
            <a:pPr/>
          </a:p>
        </p:txBody>
      </p:sp>
      <p:sp>
        <p:nvSpPr>
          <p:cNvPr id="208" name="Ligne"/>
          <p:cNvSpPr/>
          <p:nvPr/>
        </p:nvSpPr>
        <p:spPr>
          <a:xfrm flipV="1">
            <a:off x="5867400" y="3644900"/>
            <a:ext cx="1368425" cy="431800"/>
          </a:xfrm>
          <a:prstGeom prst="line">
            <a:avLst/>
          </a:prstGeom>
          <a:ln w="76200">
            <a:solidFill>
              <a:srgbClr val="000000"/>
            </a:solidFill>
            <a:tailEnd type="triangle"/>
          </a:ln>
        </p:spPr>
        <p:txBody>
          <a:bodyPr lIns="45719" rIns="45719"/>
          <a:lstStyle/>
          <a:p>
            <a:pPr/>
          </a:p>
        </p:txBody>
      </p:sp>
      <p:sp>
        <p:nvSpPr>
          <p:cNvPr id="209" name="Ligne"/>
          <p:cNvSpPr/>
          <p:nvPr/>
        </p:nvSpPr>
        <p:spPr>
          <a:xfrm flipH="1" flipV="1">
            <a:off x="2627312" y="4005262"/>
            <a:ext cx="1296989" cy="144463"/>
          </a:xfrm>
          <a:prstGeom prst="line">
            <a:avLst/>
          </a:prstGeom>
          <a:ln w="76200">
            <a:solidFill>
              <a:srgbClr val="000000"/>
            </a:solidFill>
            <a:tailEnd type="triangle"/>
          </a:ln>
        </p:spPr>
        <p:txBody>
          <a:bodyPr lIns="45719" rIns="45719"/>
          <a:lstStyle/>
          <a:p>
            <a:pPr/>
          </a:p>
        </p:txBody>
      </p:sp>
      <p:sp>
        <p:nvSpPr>
          <p:cNvPr id="210" name="Ligne"/>
          <p:cNvSpPr/>
          <p:nvPr/>
        </p:nvSpPr>
        <p:spPr>
          <a:xfrm flipH="1">
            <a:off x="3203575" y="4652962"/>
            <a:ext cx="1081088" cy="792163"/>
          </a:xfrm>
          <a:prstGeom prst="line">
            <a:avLst/>
          </a:prstGeom>
          <a:ln w="76200">
            <a:solidFill>
              <a:srgbClr val="000000"/>
            </a:solidFill>
            <a:tailEnd type="triangle"/>
          </a:ln>
        </p:spPr>
        <p:txBody>
          <a:bodyPr lIns="45719" rIns="45719"/>
          <a:lstStyle/>
          <a:p>
            <a:pPr/>
          </a:p>
        </p:txBody>
      </p:sp>
      <p:sp>
        <p:nvSpPr>
          <p:cNvPr id="211" name="Ligne"/>
          <p:cNvSpPr/>
          <p:nvPr/>
        </p:nvSpPr>
        <p:spPr>
          <a:xfrm>
            <a:off x="4859337" y="4724400"/>
            <a:ext cx="73026" cy="720725"/>
          </a:xfrm>
          <a:prstGeom prst="line">
            <a:avLst/>
          </a:prstGeom>
          <a:ln w="76200">
            <a:solidFill>
              <a:srgbClr val="000000"/>
            </a:solidFill>
            <a:tailEnd type="triangle"/>
          </a:ln>
        </p:spPr>
        <p:txBody>
          <a:bodyPr lIns="45719" rIns="45719"/>
          <a:lstStyle/>
          <a:p>
            <a:pPr/>
          </a:p>
        </p:txBody>
      </p:sp>
      <p:sp>
        <p:nvSpPr>
          <p:cNvPr id="212" name="Ligne"/>
          <p:cNvSpPr/>
          <p:nvPr/>
        </p:nvSpPr>
        <p:spPr>
          <a:xfrm flipV="1">
            <a:off x="4789170" y="3213100"/>
            <a:ext cx="0" cy="431800"/>
          </a:xfrm>
          <a:prstGeom prst="line">
            <a:avLst/>
          </a:prstGeom>
          <a:ln w="76200">
            <a:solidFill>
              <a:srgbClr val="000000"/>
            </a:solidFill>
            <a:tailEnd type="triangle"/>
          </a:ln>
        </p:spPr>
        <p:txBody>
          <a:bodyPr lIns="45719" rIns="45719"/>
          <a:lstStyle/>
          <a:p>
            <a:pPr/>
          </a:p>
        </p:txBody>
      </p:sp>
      <p:sp>
        <p:nvSpPr>
          <p:cNvPr id="213" name="Ligne"/>
          <p:cNvSpPr/>
          <p:nvPr/>
        </p:nvSpPr>
        <p:spPr>
          <a:xfrm flipV="1">
            <a:off x="5508625" y="2565400"/>
            <a:ext cx="1655763" cy="1223963"/>
          </a:xfrm>
          <a:prstGeom prst="line">
            <a:avLst/>
          </a:prstGeom>
          <a:ln w="76200">
            <a:solidFill>
              <a:srgbClr val="000000"/>
            </a:solidFill>
            <a:tailEnd type="triangle"/>
          </a:ln>
        </p:spPr>
        <p:txBody>
          <a:bodyPr lIns="45719" rIns="45719"/>
          <a:lstStyle/>
          <a:p>
            <a:pPr/>
          </a:p>
        </p:txBody>
      </p:sp>
      <p:sp>
        <p:nvSpPr>
          <p:cNvPr id="214" name="Ligne"/>
          <p:cNvSpPr/>
          <p:nvPr/>
        </p:nvSpPr>
        <p:spPr>
          <a:xfrm>
            <a:off x="5651500" y="4508499"/>
            <a:ext cx="2016126" cy="1152527"/>
          </a:xfrm>
          <a:prstGeom prst="line">
            <a:avLst/>
          </a:prstGeom>
          <a:ln w="76200">
            <a:solidFill>
              <a:srgbClr val="FF0000"/>
            </a:solidFill>
            <a:headEnd type="triangle"/>
            <a:tailEnd type="triangle"/>
          </a:ln>
        </p:spPr>
        <p:txBody>
          <a:bodyPr lIns="45719" rIns="45719"/>
          <a:lstStyle/>
          <a:p>
            <a:pPr/>
          </a:p>
        </p:txBody>
      </p:sp>
      <p:grpSp>
        <p:nvGrpSpPr>
          <p:cNvPr id="217" name="Grouper"/>
          <p:cNvGrpSpPr/>
          <p:nvPr/>
        </p:nvGrpSpPr>
        <p:grpSpPr>
          <a:xfrm>
            <a:off x="6767512" y="5013325"/>
            <a:ext cx="2376488" cy="1439863"/>
            <a:chOff x="0" y="0"/>
            <a:chExt cx="2376487" cy="1439862"/>
          </a:xfrm>
        </p:grpSpPr>
        <p:sp>
          <p:nvSpPr>
            <p:cNvPr id="215" name="Ovale"/>
            <p:cNvSpPr/>
            <p:nvPr/>
          </p:nvSpPr>
          <p:spPr>
            <a:xfrm>
              <a:off x="0" y="0"/>
              <a:ext cx="2376488" cy="1439863"/>
            </a:xfrm>
            <a:prstGeom prst="ellipse">
              <a:avLst/>
            </a:prstGeom>
            <a:solidFill>
              <a:srgbClr val="99CC00"/>
            </a:solidFill>
            <a:ln w="9525" cap="flat">
              <a:solidFill>
                <a:srgbClr val="000000"/>
              </a:solidFill>
              <a:prstDash val="solid"/>
              <a:round/>
            </a:ln>
            <a:effectLst/>
          </p:spPr>
          <p:txBody>
            <a:bodyPr wrap="square" lIns="45719" tIns="45719" rIns="45719" bIns="45719" numCol="1" anchor="ctr">
              <a:noAutofit/>
            </a:bodyPr>
            <a:lstStyle/>
            <a:p>
              <a:pPr algn="ctr"/>
            </a:p>
          </p:txBody>
        </p:sp>
        <p:sp>
          <p:nvSpPr>
            <p:cNvPr id="216" name="Médecin traitant"/>
            <p:cNvSpPr txBox="1"/>
            <p:nvPr/>
          </p:nvSpPr>
          <p:spPr>
            <a:xfrm>
              <a:off x="322958" y="544600"/>
              <a:ext cx="173057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lstStyle>
            <a:p>
              <a:pPr/>
              <a:r>
                <a:t>Médecin traitant</a:t>
              </a:r>
            </a:p>
          </p:txBody>
        </p:sp>
      </p:gr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CONCLUSION"/>
          <p:cNvSpPr txBox="1"/>
          <p:nvPr>
            <p:ph type="title"/>
          </p:nvPr>
        </p:nvSpPr>
        <p:spPr>
          <a:xfrm>
            <a:off x="457200" y="274637"/>
            <a:ext cx="8229600" cy="1143001"/>
          </a:xfrm>
          <a:prstGeom prst="rect">
            <a:avLst/>
          </a:prstGeom>
        </p:spPr>
        <p:txBody>
          <a:bodyPr/>
          <a:lstStyle/>
          <a:p>
            <a:pPr/>
            <a:r>
              <a:t>CONCLUSION</a:t>
            </a:r>
          </a:p>
        </p:txBody>
      </p:sp>
      <p:sp>
        <p:nvSpPr>
          <p:cNvPr id="220" name="Permet d’obtenir des résultats significatifs et durables dans l’obésité morbide…"/>
          <p:cNvSpPr txBox="1"/>
          <p:nvPr>
            <p:ph type="body" idx="1"/>
          </p:nvPr>
        </p:nvSpPr>
        <p:spPr>
          <a:prstGeom prst="rect">
            <a:avLst/>
          </a:prstGeom>
        </p:spPr>
        <p:txBody>
          <a:bodyPr/>
          <a:lstStyle/>
          <a:p>
            <a:pPr>
              <a:buChar char="•"/>
            </a:pPr>
            <a:r>
              <a:t> Permet d’obtenir des résultats significatifs et durables dans l’obésité morbide</a:t>
            </a:r>
          </a:p>
          <a:p>
            <a:pPr>
              <a:buChar char="•"/>
            </a:pPr>
            <a:r>
              <a:t> Est indiquée en cas d’IMC &gt; 40kg/m2 ou35 avec complications</a:t>
            </a:r>
          </a:p>
          <a:p>
            <a:pPr>
              <a:buChar char="•"/>
            </a:pPr>
            <a:r>
              <a:t>Doit être réalisée dans le cadre d’une prise en charge multidisciplinaire</a:t>
            </a:r>
          </a:p>
          <a:p>
            <a:pPr>
              <a:buChar char="•"/>
            </a:pPr>
            <a:r>
              <a:t>Doit s’accompagner d’un suivi régulier en partenariat avec le médecin traitant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96"/>
          <p:cNvSpPr txBox="1"/>
          <p:nvPr>
            <p:ph type="title"/>
          </p:nvPr>
        </p:nvSpPr>
        <p:spPr>
          <a:xfrm>
            <a:off x="669725" y="3250406"/>
            <a:ext cx="7897474" cy="742328"/>
          </a:xfrm>
          <a:prstGeom prst="rect">
            <a:avLst/>
          </a:prstGeom>
        </p:spPr>
        <p:txBody>
          <a:bodyPr/>
          <a:lstStyle/>
          <a:p>
            <a:pPr/>
            <a:r>
              <a:t>Merci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Maladies gastro-intestinales…"/>
          <p:cNvSpPr txBox="1"/>
          <p:nvPr>
            <p:ph type="body" idx="1"/>
          </p:nvPr>
        </p:nvSpPr>
        <p:spPr>
          <a:xfrm>
            <a:off x="228600" y="253454"/>
            <a:ext cx="8229600" cy="6177509"/>
          </a:xfrm>
          <a:prstGeom prst="rect">
            <a:avLst/>
          </a:prstGeom>
        </p:spPr>
        <p:txBody>
          <a:bodyPr/>
          <a:lstStyle/>
          <a:p>
            <a:pPr marL="0" indent="0" defTabSz="210311">
              <a:lnSpc>
                <a:spcPts val="2600"/>
              </a:lnSpc>
              <a:spcBef>
                <a:spcPts val="500"/>
              </a:spcBef>
              <a:buSzTx/>
              <a:buNone/>
              <a:defRPr sz="1518">
                <a:latin typeface="Tahoma"/>
                <a:ea typeface="Tahoma"/>
                <a:cs typeface="Tahoma"/>
                <a:sym typeface="Tahoma"/>
              </a:defRPr>
            </a:pPr>
            <a:r>
              <a:t>Maladies gastro-intestinales </a:t>
            </a:r>
          </a:p>
          <a:p>
            <a:pPr marL="0" indent="0" defTabSz="210311">
              <a:lnSpc>
                <a:spcPts val="2600"/>
              </a:lnSpc>
              <a:spcBef>
                <a:spcPts val="500"/>
              </a:spcBef>
              <a:buSzTx/>
              <a:buNone/>
              <a:defRPr sz="1518">
                <a:latin typeface="Tahoma"/>
                <a:ea typeface="Tahoma"/>
                <a:cs typeface="Tahoma"/>
                <a:sym typeface="Tahoma"/>
              </a:defRPr>
            </a:pPr>
            <a:endParaRPr>
              <a:latin typeface="Times"/>
              <a:ea typeface="Times"/>
              <a:cs typeface="Times"/>
              <a:sym typeface="Times"/>
            </a:endParaRPr>
          </a:p>
          <a:p>
            <a:pPr marL="210311" indent="-210311" defTabSz="210311">
              <a:lnSpc>
                <a:spcPts val="2600"/>
              </a:lnSpc>
              <a:spcBef>
                <a:spcPts val="500"/>
              </a:spcBef>
              <a:buSzTx/>
              <a:buNone/>
              <a:tabLst>
                <a:tab pos="63500" algn="l"/>
                <a:tab pos="203200" algn="l"/>
              </a:tabLst>
              <a:defRPr sz="1518">
                <a:latin typeface="Tahoma"/>
                <a:ea typeface="Tahoma"/>
                <a:cs typeface="Tahoma"/>
                <a:sym typeface="Tahoma"/>
              </a:defRPr>
            </a:pPr>
            <a:r>
              <a:rPr>
                <a:latin typeface="Times New Roman"/>
                <a:ea typeface="Times New Roman"/>
                <a:cs typeface="Times New Roman"/>
                <a:sym typeface="Times New Roman"/>
              </a:rPr>
              <a:t>		-  </a:t>
            </a:r>
            <a:r>
              <a:t>Reflux gastro-œsophagien : de nombreuses études épidémiologiques ont montré une augmentation des symptômes liés au reflux (principalement le pyrosis ou « brûlant »). </a:t>
            </a:r>
            <a:br>
              <a:rPr>
                <a:latin typeface="Times"/>
                <a:ea typeface="Times"/>
                <a:cs typeface="Times"/>
                <a:sym typeface="Times"/>
              </a:rPr>
            </a:br>
            <a:endParaRPr>
              <a:latin typeface="Times"/>
              <a:ea typeface="Times"/>
              <a:cs typeface="Times"/>
              <a:sym typeface="Times"/>
            </a:endParaRPr>
          </a:p>
          <a:p>
            <a:pPr marL="210311" indent="-210311" defTabSz="210311">
              <a:lnSpc>
                <a:spcPts val="2600"/>
              </a:lnSpc>
              <a:spcBef>
                <a:spcPts val="500"/>
              </a:spcBef>
              <a:buSzTx/>
              <a:buNone/>
              <a:tabLst>
                <a:tab pos="63500" algn="l"/>
                <a:tab pos="203200" algn="l"/>
              </a:tabLst>
              <a:defRPr sz="1518">
                <a:latin typeface="Tahoma"/>
                <a:ea typeface="Tahoma"/>
                <a:cs typeface="Tahoma"/>
                <a:sym typeface="Tahoma"/>
              </a:defRPr>
            </a:pPr>
            <a:r>
              <a:rPr>
                <a:latin typeface="Times New Roman"/>
                <a:ea typeface="Times New Roman"/>
                <a:cs typeface="Times New Roman"/>
                <a:sym typeface="Times New Roman"/>
              </a:rPr>
              <a:t>		-  </a:t>
            </a:r>
            <a:r>
              <a:t>Calculs vésiculaires : l’obésité est un facteur de risque important dans la formation de calculs vésiculaires en particulier chez la femme. Ce risque augmente de manière linéaire par rapport au BMI. Ce risque peut par ailleurs aussi augmenter en cas de perte rapide de poids. </a:t>
            </a:r>
            <a:br>
              <a:rPr>
                <a:latin typeface="Times"/>
                <a:ea typeface="Times"/>
                <a:cs typeface="Times"/>
                <a:sym typeface="Times"/>
              </a:rPr>
            </a:br>
            <a:endParaRPr>
              <a:latin typeface="Times"/>
              <a:ea typeface="Times"/>
              <a:cs typeface="Times"/>
              <a:sym typeface="Times"/>
            </a:endParaRPr>
          </a:p>
          <a:p>
            <a:pPr marL="210311" indent="-210311" defTabSz="210311">
              <a:lnSpc>
                <a:spcPts val="2600"/>
              </a:lnSpc>
              <a:spcBef>
                <a:spcPts val="500"/>
              </a:spcBef>
              <a:buSzTx/>
              <a:buNone/>
              <a:tabLst>
                <a:tab pos="63500" algn="l"/>
                <a:tab pos="203200" algn="l"/>
              </a:tabLst>
              <a:defRPr sz="1518">
                <a:latin typeface="Tahoma"/>
                <a:ea typeface="Tahoma"/>
                <a:cs typeface="Tahoma"/>
                <a:sym typeface="Tahoma"/>
              </a:defRPr>
            </a:pPr>
            <a:r>
              <a:rPr>
                <a:latin typeface="Times New Roman"/>
                <a:ea typeface="Times New Roman"/>
                <a:cs typeface="Times New Roman"/>
                <a:sym typeface="Times New Roman"/>
              </a:rPr>
              <a:t>		-  </a:t>
            </a:r>
            <a:r>
              <a:t>Pancréatite aiguë : le risque de pancréatite aiguë lié à la migration d’un calcul vésiculaire est plus fréquent chez le patient obèse. </a:t>
            </a:r>
            <a:br>
              <a:rPr>
                <a:latin typeface="Times"/>
                <a:ea typeface="Times"/>
                <a:cs typeface="Times"/>
                <a:sym typeface="Times"/>
              </a:rPr>
            </a:br>
            <a:endParaRPr>
              <a:latin typeface="Times"/>
              <a:ea typeface="Times"/>
              <a:cs typeface="Times"/>
              <a:sym typeface="Times"/>
            </a:endParaRPr>
          </a:p>
          <a:p>
            <a:pPr marL="210311" indent="-210311" defTabSz="210311">
              <a:lnSpc>
                <a:spcPts val="2600"/>
              </a:lnSpc>
              <a:spcBef>
                <a:spcPts val="500"/>
              </a:spcBef>
              <a:buSzTx/>
              <a:buNone/>
              <a:tabLst>
                <a:tab pos="63500" algn="l"/>
                <a:tab pos="203200" algn="l"/>
              </a:tabLst>
              <a:defRPr sz="1518">
                <a:latin typeface="Tahoma"/>
                <a:ea typeface="Tahoma"/>
                <a:cs typeface="Tahoma"/>
                <a:sym typeface="Tahoma"/>
              </a:defRPr>
            </a:pPr>
            <a:r>
              <a:rPr>
                <a:latin typeface="Times New Roman"/>
                <a:ea typeface="Times New Roman"/>
                <a:cs typeface="Times New Roman"/>
                <a:sym typeface="Times New Roman"/>
              </a:rPr>
              <a:t>		-  </a:t>
            </a:r>
            <a:r>
              <a:t>Maladies hépatiques : </a:t>
            </a:r>
            <a:endParaRPr>
              <a:latin typeface="Times"/>
              <a:ea typeface="Times"/>
              <a:cs typeface="Times"/>
              <a:sym typeface="Times"/>
            </a:endParaRPr>
          </a:p>
          <a:p>
            <a:pPr marL="420623" indent="-420623" defTabSz="210311">
              <a:lnSpc>
                <a:spcPts val="2600"/>
              </a:lnSpc>
              <a:spcBef>
                <a:spcPts val="500"/>
              </a:spcBef>
              <a:buSzTx/>
              <a:buNone/>
              <a:tabLst>
                <a:tab pos="266700" algn="l"/>
                <a:tab pos="419100" algn="l"/>
              </a:tabLst>
              <a:defRPr sz="1518">
                <a:latin typeface="Tahoma"/>
                <a:ea typeface="Tahoma"/>
                <a:cs typeface="Tahoma"/>
                <a:sym typeface="Tahoma"/>
              </a:defRPr>
            </a:pPr>
            <a:r>
              <a:rPr>
                <a:latin typeface="Times New Roman"/>
                <a:ea typeface="Times New Roman"/>
                <a:cs typeface="Times New Roman"/>
                <a:sym typeface="Times New Roman"/>
              </a:rPr>
              <a:t>		-  </a:t>
            </a:r>
            <a:r>
              <a:t>Stéatose (foie gras) : la stéatose est présente chez 75% des patients </a:t>
            </a:r>
            <a:br>
              <a:rPr>
                <a:latin typeface="Times"/>
                <a:ea typeface="Times"/>
                <a:cs typeface="Times"/>
                <a:sym typeface="Times"/>
              </a:rPr>
            </a:br>
            <a:r>
              <a:t>obèses. </a:t>
            </a:r>
            <a:br>
              <a:rPr>
                <a:latin typeface="Times"/>
                <a:ea typeface="Times"/>
                <a:cs typeface="Times"/>
                <a:sym typeface="Times"/>
              </a:rPr>
            </a:br>
            <a:endParaRPr>
              <a:latin typeface="Times"/>
              <a:ea typeface="Times"/>
              <a:cs typeface="Times"/>
              <a:sym typeface="Times"/>
            </a:endParaRPr>
          </a:p>
          <a:p>
            <a:pPr marL="420623" indent="-420623" defTabSz="210311">
              <a:lnSpc>
                <a:spcPts val="2600"/>
              </a:lnSpc>
              <a:spcBef>
                <a:spcPts val="500"/>
              </a:spcBef>
              <a:buSzTx/>
              <a:buNone/>
              <a:tabLst>
                <a:tab pos="266700" algn="l"/>
                <a:tab pos="419100" algn="l"/>
              </a:tabLst>
              <a:defRPr sz="1518">
                <a:latin typeface="Tahoma"/>
                <a:ea typeface="Tahoma"/>
                <a:cs typeface="Tahoma"/>
                <a:sym typeface="Tahoma"/>
              </a:defRPr>
            </a:pPr>
            <a:r>
              <a:rPr>
                <a:latin typeface="Times New Roman"/>
                <a:ea typeface="Times New Roman"/>
                <a:cs typeface="Times New Roman"/>
                <a:sym typeface="Times New Roman"/>
              </a:rPr>
              <a:t>		-  </a:t>
            </a:r>
            <a:r>
              <a:t>Stéato-hépatite (réaction inflammatoire sur un foie stéatosique) : elle est diagnostiquée chez 20% des patients obèses. </a:t>
            </a:r>
            <a:br>
              <a:rPr>
                <a:latin typeface="Times"/>
                <a:ea typeface="Times"/>
                <a:cs typeface="Times"/>
                <a:sym typeface="Times"/>
              </a:rPr>
            </a:br>
            <a:endParaRPr>
              <a:latin typeface="Times"/>
              <a:ea typeface="Times"/>
              <a:cs typeface="Times"/>
              <a:sym typeface="Times"/>
            </a:endParaRPr>
          </a:p>
          <a:p>
            <a:pPr marL="420623" indent="-420623" defTabSz="210311">
              <a:lnSpc>
                <a:spcPts val="2600"/>
              </a:lnSpc>
              <a:spcBef>
                <a:spcPts val="500"/>
              </a:spcBef>
              <a:buSzTx/>
              <a:buNone/>
              <a:tabLst>
                <a:tab pos="266700" algn="l"/>
                <a:tab pos="419100" algn="l"/>
              </a:tabLst>
              <a:defRPr sz="1518">
                <a:latin typeface="Tahoma"/>
                <a:ea typeface="Tahoma"/>
                <a:cs typeface="Tahoma"/>
                <a:sym typeface="Tahoma"/>
              </a:defRPr>
            </a:pPr>
            <a:r>
              <a:rPr>
                <a:latin typeface="Times New Roman"/>
                <a:ea typeface="Times New Roman"/>
                <a:cs typeface="Times New Roman"/>
                <a:sym typeface="Times New Roman"/>
              </a:rPr>
              <a:t>		-  </a:t>
            </a:r>
            <a:r>
              <a:t>Cirrhose : une cirrhose liée à l’excès pondéral est décrite chez environ 2% des patients obèses. La pathogénie et l’histoire naturelle de cette affection restent encore mal comprises. </a:t>
            </a:r>
            <a:br>
              <a:rPr sz="552">
                <a:latin typeface="Times"/>
                <a:ea typeface="Times"/>
                <a:cs typeface="Times"/>
                <a:sym typeface="Times"/>
              </a:rPr>
            </a:b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 Maladies métaboliques…"/>
          <p:cNvSpPr txBox="1"/>
          <p:nvPr>
            <p:ph type="body" idx="1"/>
          </p:nvPr>
        </p:nvSpPr>
        <p:spPr>
          <a:xfrm>
            <a:off x="457200" y="334019"/>
            <a:ext cx="8229600" cy="5792144"/>
          </a:xfrm>
          <a:prstGeom prst="rect">
            <a:avLst/>
          </a:prstGeom>
        </p:spPr>
        <p:txBody>
          <a:bodyPr/>
          <a:lstStyle/>
          <a:p>
            <a:pPr marL="406908" indent="-406908" defTabSz="406908">
              <a:lnSpc>
                <a:spcPts val="4200"/>
              </a:lnSpc>
              <a:spcBef>
                <a:spcPts val="1000"/>
              </a:spcBef>
              <a:buSzTx/>
              <a:buNone/>
              <a:tabLst>
                <a:tab pos="114300" algn="l"/>
                <a:tab pos="406400" algn="l"/>
              </a:tabLst>
              <a:defRPr sz="2136">
                <a:latin typeface="Tahoma"/>
                <a:ea typeface="Tahoma"/>
                <a:cs typeface="Tahoma"/>
                <a:sym typeface="Tahoma"/>
              </a:defRPr>
            </a:pPr>
            <a:r>
              <a:t>	.	Maladies métaboliques </a:t>
            </a:r>
            <a:br>
              <a:rPr>
                <a:latin typeface="Times"/>
                <a:ea typeface="Times"/>
                <a:cs typeface="Times"/>
                <a:sym typeface="Times"/>
              </a:rPr>
            </a:br>
            <a:endParaRPr>
              <a:latin typeface="Times"/>
              <a:ea typeface="Times"/>
              <a:cs typeface="Times"/>
              <a:sym typeface="Times"/>
            </a:endParaRPr>
          </a:p>
          <a:p>
            <a:pPr marL="813816" indent="-813816" defTabSz="406908">
              <a:lnSpc>
                <a:spcPts val="4100"/>
              </a:lnSpc>
              <a:spcBef>
                <a:spcPts val="1000"/>
              </a:spcBef>
              <a:buSzTx/>
              <a:buNone/>
              <a:tabLst>
                <a:tab pos="520700" algn="l"/>
                <a:tab pos="812800" algn="l"/>
              </a:tabLst>
              <a:defRPr sz="2136">
                <a:latin typeface="Tahoma"/>
                <a:ea typeface="Tahoma"/>
                <a:cs typeface="Tahoma"/>
                <a:sym typeface="Tahoma"/>
              </a:defRPr>
            </a:pPr>
            <a:r>
              <a:rPr>
                <a:latin typeface="Times New Roman"/>
                <a:ea typeface="Times New Roman"/>
                <a:cs typeface="Times New Roman"/>
                <a:sym typeface="Times New Roman"/>
              </a:rPr>
              <a:t>		-  </a:t>
            </a:r>
            <a:r>
              <a:t>Diabète de type II : le BMI et la graisse abdominale sont les deux principaux facteurs de risque. Sa prévalence est de 8% chez les patients ayant un BMI entre 30 et 34,9 et de 13% au-delà de 35 kg/m2. </a:t>
            </a:r>
            <a:br>
              <a:rPr>
                <a:latin typeface="Times"/>
                <a:ea typeface="Times"/>
                <a:cs typeface="Times"/>
                <a:sym typeface="Times"/>
              </a:rPr>
            </a:br>
            <a:endParaRPr>
              <a:latin typeface="Times"/>
              <a:ea typeface="Times"/>
              <a:cs typeface="Times"/>
              <a:sym typeface="Times"/>
            </a:endParaRPr>
          </a:p>
          <a:p>
            <a:pPr marL="813816" indent="-813816" defTabSz="406908">
              <a:lnSpc>
                <a:spcPts val="4100"/>
              </a:lnSpc>
              <a:spcBef>
                <a:spcPts val="1000"/>
              </a:spcBef>
              <a:buSzTx/>
              <a:buNone/>
              <a:tabLst>
                <a:tab pos="520700" algn="l"/>
                <a:tab pos="812800" algn="l"/>
              </a:tabLst>
              <a:defRPr sz="2136">
                <a:latin typeface="Tahoma"/>
                <a:ea typeface="Tahoma"/>
                <a:cs typeface="Tahoma"/>
                <a:sym typeface="Tahoma"/>
              </a:defRPr>
            </a:pPr>
            <a:r>
              <a:rPr>
                <a:latin typeface="Times New Roman"/>
                <a:ea typeface="Times New Roman"/>
                <a:cs typeface="Times New Roman"/>
                <a:sym typeface="Times New Roman"/>
              </a:rPr>
              <a:t>		-  </a:t>
            </a:r>
            <a:r>
              <a:t>Dyslipidémie: l’obésité abdominale est surtout associée à une hypertriglycéridémie (&gt;150mg/100ml) et un taux de HDL bas (&lt;40mg/100ml chez l’homme et &lt;50 mg/100ml chez la femme). L’hypercholestérolémie (cholestérol total supérieur à 190 mg/dl) augmente proportionnellement avec BMI. </a:t>
            </a:r>
            <a:br>
              <a:rPr>
                <a:latin typeface="Times"/>
                <a:ea typeface="Times"/>
                <a:cs typeface="Times"/>
                <a:sym typeface="Times"/>
              </a:rPr>
            </a:br>
            <a:r>
              <a:t>Ces anomalies des lipides sont clairement associées aux maladies cardio- vasculaires. </a:t>
            </a:r>
            <a:br>
              <a:rPr>
                <a:latin typeface="Times"/>
                <a:ea typeface="Times"/>
                <a:cs typeface="Times"/>
                <a:sym typeface="Times"/>
              </a:rPr>
            </a:br>
            <a:endParaRPr sz="1068">
              <a:latin typeface="Times"/>
              <a:ea typeface="Times"/>
              <a:cs typeface="Times"/>
              <a:sym typeface="Times"/>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 Maladies cardio-vasculaires…"/>
          <p:cNvSpPr txBox="1"/>
          <p:nvPr>
            <p:ph type="body" idx="1"/>
          </p:nvPr>
        </p:nvSpPr>
        <p:spPr>
          <a:xfrm>
            <a:off x="457200" y="404514"/>
            <a:ext cx="8229600" cy="5721649"/>
          </a:xfrm>
          <a:prstGeom prst="rect">
            <a:avLst/>
          </a:prstGeom>
        </p:spPr>
        <p:txBody>
          <a:bodyPr/>
          <a:lstStyle/>
          <a:p>
            <a:pPr marL="361188" indent="-361188" defTabSz="361188">
              <a:lnSpc>
                <a:spcPts val="3600"/>
              </a:lnSpc>
              <a:spcBef>
                <a:spcPts val="900"/>
              </a:spcBef>
              <a:buSzTx/>
              <a:buNone/>
              <a:tabLst>
                <a:tab pos="101600" algn="l"/>
                <a:tab pos="355600" algn="l"/>
              </a:tabLst>
              <a:defRPr sz="1817">
                <a:latin typeface="Tahoma"/>
                <a:ea typeface="Tahoma"/>
                <a:cs typeface="Tahoma"/>
                <a:sym typeface="Tahoma"/>
              </a:defRPr>
            </a:pPr>
            <a:r>
              <a:t>	.	Maladies cardio-vasculaires </a:t>
            </a:r>
            <a:endParaRPr>
              <a:latin typeface="Times"/>
              <a:ea typeface="Times"/>
              <a:cs typeface="Times"/>
              <a:sym typeface="Times"/>
            </a:endParaRPr>
          </a:p>
          <a:p>
            <a:pPr marL="722376" indent="-722376" defTabSz="361188">
              <a:lnSpc>
                <a:spcPts val="3600"/>
              </a:lnSpc>
              <a:spcBef>
                <a:spcPts val="900"/>
              </a:spcBef>
              <a:buSzTx/>
              <a:buNone/>
              <a:tabLst>
                <a:tab pos="469900" algn="l"/>
                <a:tab pos="711200" algn="l"/>
              </a:tabLst>
              <a:defRPr sz="1817">
                <a:latin typeface="Tahoma"/>
                <a:ea typeface="Tahoma"/>
                <a:cs typeface="Tahoma"/>
                <a:sym typeface="Tahoma"/>
              </a:defRPr>
            </a:pPr>
            <a:r>
              <a:rPr>
                <a:latin typeface="Times New Roman"/>
                <a:ea typeface="Times New Roman"/>
                <a:cs typeface="Times New Roman"/>
                <a:sym typeface="Times New Roman"/>
              </a:rPr>
              <a:t>		-  </a:t>
            </a:r>
            <a:r>
              <a:t>Cœur : les personnes obèses mais surtout celles présentant une distribution abdominale de la graisse sont particulièrement à risque de présenter un infarctus du myocarde. </a:t>
            </a:r>
            <a:br>
              <a:rPr>
                <a:latin typeface="Times"/>
                <a:ea typeface="Times"/>
                <a:cs typeface="Times"/>
                <a:sym typeface="Times"/>
              </a:rPr>
            </a:br>
            <a:endParaRPr>
              <a:latin typeface="Times"/>
              <a:ea typeface="Times"/>
              <a:cs typeface="Times"/>
              <a:sym typeface="Times"/>
            </a:endParaRPr>
          </a:p>
          <a:p>
            <a:pPr marL="722376" indent="-722376" defTabSz="361188">
              <a:lnSpc>
                <a:spcPts val="3600"/>
              </a:lnSpc>
              <a:spcBef>
                <a:spcPts val="900"/>
              </a:spcBef>
              <a:buSzTx/>
              <a:buNone/>
              <a:tabLst>
                <a:tab pos="469900" algn="l"/>
                <a:tab pos="711200" algn="l"/>
              </a:tabLst>
              <a:defRPr sz="1817">
                <a:latin typeface="Tahoma"/>
                <a:ea typeface="Tahoma"/>
                <a:cs typeface="Tahoma"/>
                <a:sym typeface="Tahoma"/>
              </a:defRPr>
            </a:pPr>
            <a:r>
              <a:rPr>
                <a:latin typeface="Times New Roman"/>
                <a:ea typeface="Times New Roman"/>
                <a:cs typeface="Times New Roman"/>
                <a:sym typeface="Times New Roman"/>
              </a:rPr>
              <a:t>		-  </a:t>
            </a:r>
            <a:r>
              <a:t>Cerveau : les patients obèses présentent un risque doublé de thrombose cérébrale. </a:t>
            </a:r>
            <a:br>
              <a:rPr>
                <a:latin typeface="Times"/>
                <a:ea typeface="Times"/>
                <a:cs typeface="Times"/>
                <a:sym typeface="Times"/>
              </a:rPr>
            </a:br>
            <a:endParaRPr>
              <a:latin typeface="Times"/>
              <a:ea typeface="Times"/>
              <a:cs typeface="Times"/>
              <a:sym typeface="Times"/>
            </a:endParaRPr>
          </a:p>
          <a:p>
            <a:pPr marL="722376" indent="-722376" defTabSz="361188">
              <a:lnSpc>
                <a:spcPts val="3600"/>
              </a:lnSpc>
              <a:spcBef>
                <a:spcPts val="900"/>
              </a:spcBef>
              <a:buSzTx/>
              <a:buNone/>
              <a:tabLst>
                <a:tab pos="469900" algn="l"/>
                <a:tab pos="711200" algn="l"/>
              </a:tabLst>
              <a:defRPr sz="1817">
                <a:latin typeface="Tahoma"/>
                <a:ea typeface="Tahoma"/>
                <a:cs typeface="Tahoma"/>
                <a:sym typeface="Tahoma"/>
              </a:defRPr>
            </a:pPr>
            <a:r>
              <a:rPr>
                <a:latin typeface="Times New Roman"/>
                <a:ea typeface="Times New Roman"/>
                <a:cs typeface="Times New Roman"/>
                <a:sym typeface="Times New Roman"/>
              </a:rPr>
              <a:t>		-  </a:t>
            </a:r>
            <a:r>
              <a:t>Hypertension : l’hypertension est deux fois plus fréquente chez les personnes obèses. Des études longitudinales ont montré une augmentation de 6,5 mmHg pour une augmentation de 10% du poids. </a:t>
            </a:r>
            <a:br>
              <a:rPr>
                <a:latin typeface="Times"/>
                <a:ea typeface="Times"/>
                <a:cs typeface="Times"/>
                <a:sym typeface="Times"/>
              </a:rPr>
            </a:br>
            <a:endParaRPr>
              <a:latin typeface="Times"/>
              <a:ea typeface="Times"/>
              <a:cs typeface="Times"/>
              <a:sym typeface="Times"/>
            </a:endParaRPr>
          </a:p>
          <a:p>
            <a:pPr marL="722376" indent="-722376" defTabSz="361188">
              <a:lnSpc>
                <a:spcPts val="3600"/>
              </a:lnSpc>
              <a:spcBef>
                <a:spcPts val="900"/>
              </a:spcBef>
              <a:buSzTx/>
              <a:buNone/>
              <a:tabLst>
                <a:tab pos="469900" algn="l"/>
                <a:tab pos="711200" algn="l"/>
              </a:tabLst>
              <a:defRPr sz="1264">
                <a:latin typeface="Tahoma"/>
                <a:ea typeface="Tahoma"/>
                <a:cs typeface="Tahoma"/>
                <a:sym typeface="Tahoma"/>
              </a:defRPr>
            </a:pPr>
            <a:r>
              <a:rPr sz="1817">
                <a:latin typeface="Times New Roman"/>
                <a:ea typeface="Times New Roman"/>
                <a:cs typeface="Times New Roman"/>
                <a:sym typeface="Times New Roman"/>
              </a:rPr>
              <a:t>		-  </a:t>
            </a:r>
            <a:r>
              <a:rPr sz="1817"/>
              <a:t>Thrombose veineuse profonde et embolie pulmonaire : des travaux ont mis en évidence, chez les patients présentant une fracture de la hanche, que le risque de thrombose veineuse et d’embolie pulmonaire était multiplié par 2 chez les patients obèses. </a:t>
            </a:r>
            <a:br>
              <a:rPr sz="948">
                <a:latin typeface="Times"/>
                <a:ea typeface="Times"/>
                <a:cs typeface="Times"/>
                <a:sym typeface="Times"/>
              </a:rPr>
            </a:br>
            <a:endParaRPr sz="948">
              <a:latin typeface="Times"/>
              <a:ea typeface="Times"/>
              <a:cs typeface="Times"/>
              <a:sym typeface="Times"/>
            </a:endParaR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Maladies pulmonaires…"/>
          <p:cNvSpPr txBox="1"/>
          <p:nvPr>
            <p:ph type="body" idx="1"/>
          </p:nvPr>
        </p:nvSpPr>
        <p:spPr>
          <a:xfrm>
            <a:off x="457200" y="32692"/>
            <a:ext cx="8229600" cy="6093471"/>
          </a:xfrm>
          <a:prstGeom prst="rect">
            <a:avLst/>
          </a:prstGeom>
        </p:spPr>
        <p:txBody>
          <a:bodyPr/>
          <a:lstStyle/>
          <a:p>
            <a:pPr marL="0" indent="0" defTabSz="429768">
              <a:lnSpc>
                <a:spcPts val="4300"/>
              </a:lnSpc>
              <a:spcBef>
                <a:spcPts val="1100"/>
              </a:spcBef>
              <a:buSzTx/>
              <a:buNone/>
              <a:defRPr sz="2162">
                <a:latin typeface="Tahoma"/>
                <a:ea typeface="Tahoma"/>
                <a:cs typeface="Tahoma"/>
                <a:sym typeface="Tahoma"/>
              </a:defRPr>
            </a:pPr>
            <a:r>
              <a:t>Maladies pulmonaires </a:t>
            </a:r>
            <a:endParaRPr>
              <a:latin typeface="Times"/>
              <a:ea typeface="Times"/>
              <a:cs typeface="Times"/>
              <a:sym typeface="Times"/>
            </a:endParaRPr>
          </a:p>
          <a:p>
            <a:pPr marL="429768" indent="-429768" defTabSz="429768">
              <a:lnSpc>
                <a:spcPts val="4200"/>
              </a:lnSpc>
              <a:spcBef>
                <a:spcPts val="1100"/>
              </a:spcBef>
              <a:buSzTx/>
              <a:buNone/>
              <a:tabLst>
                <a:tab pos="127000" algn="l"/>
                <a:tab pos="419100" algn="l"/>
              </a:tabLst>
              <a:defRPr sz="2162">
                <a:latin typeface="Tahoma"/>
                <a:ea typeface="Tahoma"/>
                <a:cs typeface="Tahoma"/>
                <a:sym typeface="Tahoma"/>
              </a:defRPr>
            </a:pPr>
            <a:r>
              <a:rPr>
                <a:latin typeface="Times New Roman"/>
                <a:ea typeface="Times New Roman"/>
                <a:cs typeface="Times New Roman"/>
                <a:sym typeface="Times New Roman"/>
              </a:rPr>
              <a:t>		-  </a:t>
            </a:r>
            <a:r>
              <a:t>Diminution de la fonction pulmonaire: l’excès de graisse abdominale comprime le thorax, ce qui entraîne une augmentation du travail respiratoire et une diminution du volume d’air maximal inspirable. </a:t>
            </a:r>
            <a:br>
              <a:rPr>
                <a:latin typeface="Times"/>
                <a:ea typeface="Times"/>
                <a:cs typeface="Times"/>
                <a:sym typeface="Times"/>
              </a:rPr>
            </a:br>
            <a:endParaRPr>
              <a:latin typeface="Times"/>
              <a:ea typeface="Times"/>
              <a:cs typeface="Times"/>
              <a:sym typeface="Times"/>
            </a:endParaRPr>
          </a:p>
          <a:p>
            <a:pPr marL="429768" indent="-429768" defTabSz="429768">
              <a:lnSpc>
                <a:spcPts val="4200"/>
              </a:lnSpc>
              <a:spcBef>
                <a:spcPts val="1100"/>
              </a:spcBef>
              <a:buSzTx/>
              <a:buNone/>
              <a:tabLst>
                <a:tab pos="127000" algn="l"/>
                <a:tab pos="419100" algn="l"/>
              </a:tabLst>
              <a:defRPr sz="2162">
                <a:latin typeface="Tahoma"/>
                <a:ea typeface="Tahoma"/>
                <a:cs typeface="Tahoma"/>
                <a:sym typeface="Tahoma"/>
              </a:defRPr>
            </a:pPr>
            <a:r>
              <a:rPr>
                <a:latin typeface="Times New Roman"/>
                <a:ea typeface="Times New Roman"/>
                <a:cs typeface="Times New Roman"/>
                <a:sym typeface="Times New Roman"/>
              </a:rPr>
              <a:t>		-  </a:t>
            </a:r>
            <a:r>
              <a:t>Syndrome de Pickwick (fréquence respiratoire irrégulière, somnolence, cyanose) : certaines personnes obèses, pendant leur sommeil, souffrent d’une hypoventilation avec une hypercapnie (augmentation de l’oxyde de carbone dans le sang) et une hypoxie (diminution de l’oxygène dans le sang). </a:t>
            </a:r>
            <a:br>
              <a:rPr>
                <a:latin typeface="Times"/>
                <a:ea typeface="Times"/>
                <a:cs typeface="Times"/>
                <a:sym typeface="Times"/>
              </a:rPr>
            </a:br>
            <a:endParaRPr>
              <a:latin typeface="Times"/>
              <a:ea typeface="Times"/>
              <a:cs typeface="Times"/>
              <a:sym typeface="Times"/>
            </a:endParaRPr>
          </a:p>
          <a:p>
            <a:pPr marL="429768" indent="-429768" defTabSz="429768">
              <a:lnSpc>
                <a:spcPts val="4200"/>
              </a:lnSpc>
              <a:spcBef>
                <a:spcPts val="1100"/>
              </a:spcBef>
              <a:buSzTx/>
              <a:buNone/>
              <a:tabLst>
                <a:tab pos="127000" algn="l"/>
                <a:tab pos="419100" algn="l"/>
              </a:tabLst>
              <a:defRPr sz="1504">
                <a:latin typeface="Tahoma"/>
                <a:ea typeface="Tahoma"/>
                <a:cs typeface="Tahoma"/>
                <a:sym typeface="Tahoma"/>
              </a:defRPr>
            </a:pPr>
            <a:r>
              <a:rPr sz="2162">
                <a:latin typeface="Times New Roman"/>
                <a:ea typeface="Times New Roman"/>
                <a:cs typeface="Times New Roman"/>
                <a:sym typeface="Times New Roman"/>
              </a:rPr>
              <a:t>		-  </a:t>
            </a:r>
            <a:r>
              <a:rPr sz="2162"/>
              <a:t>Apnées du sommeil : celles-ci sont caractérisées par des épisodes d’apnée (arrêt respiratoire transitoire) ou d’hypopnée durant le sommeil. </a:t>
            </a:r>
            <a:br>
              <a:rPr sz="1128">
                <a:latin typeface="Times"/>
                <a:ea typeface="Times"/>
                <a:cs typeface="Times"/>
                <a:sym typeface="Times"/>
              </a:rPr>
            </a:br>
            <a:endParaRPr sz="1128">
              <a:latin typeface="Times"/>
              <a:ea typeface="Times"/>
              <a:cs typeface="Times"/>
              <a:sym typeface="Times"/>
            </a:endParaR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 Cancers  Le surpoids et l’obésité sont associés à un risque augmenté de cancer oesophagien, de la vésicule biliaire, du pancréas, du sein, du rein, de l’utérus et de la prostate.…"/>
          <p:cNvSpPr txBox="1"/>
          <p:nvPr>
            <p:ph type="body" idx="1"/>
          </p:nvPr>
        </p:nvSpPr>
        <p:spPr>
          <a:xfrm>
            <a:off x="457200" y="218330"/>
            <a:ext cx="8229600" cy="6123733"/>
          </a:xfrm>
          <a:prstGeom prst="rect">
            <a:avLst/>
          </a:prstGeom>
        </p:spPr>
        <p:txBody>
          <a:bodyPr/>
          <a:lstStyle/>
          <a:p>
            <a:pPr marL="425195" indent="-425195" defTabSz="425195">
              <a:lnSpc>
                <a:spcPts val="4400"/>
              </a:lnSpc>
              <a:spcBef>
                <a:spcPts val="1100"/>
              </a:spcBef>
              <a:buSzTx/>
              <a:buNone/>
              <a:tabLst>
                <a:tab pos="127000" algn="l"/>
                <a:tab pos="419100" algn="l"/>
              </a:tabLst>
              <a:defRPr sz="2232">
                <a:latin typeface="Tahoma"/>
                <a:ea typeface="Tahoma"/>
                <a:cs typeface="Tahoma"/>
                <a:sym typeface="Tahoma"/>
              </a:defRPr>
            </a:pPr>
            <a:r>
              <a:t>	.	Cancers </a:t>
            </a:r>
            <a:br>
              <a:rPr>
                <a:latin typeface="Times"/>
                <a:ea typeface="Times"/>
                <a:cs typeface="Times"/>
                <a:sym typeface="Times"/>
              </a:rPr>
            </a:br>
            <a:r>
              <a:t>Le surpoids et l’obésité sont associés à un risque augmenté de cancer oesophagien, de la vésicule biliaire, du pancréas, du sein, du rein, de l’utérus et de la prostate. </a:t>
            </a:r>
          </a:p>
          <a:p>
            <a:pPr marL="425195" indent="-425195" defTabSz="425195">
              <a:lnSpc>
                <a:spcPts val="4400"/>
              </a:lnSpc>
              <a:spcBef>
                <a:spcPts val="1100"/>
              </a:spcBef>
              <a:buSzTx/>
              <a:buNone/>
              <a:tabLst>
                <a:tab pos="127000" algn="l"/>
                <a:tab pos="419100" algn="l"/>
              </a:tabLst>
              <a:defRPr sz="2232">
                <a:latin typeface="Tahoma"/>
                <a:ea typeface="Tahoma"/>
                <a:cs typeface="Tahoma"/>
                <a:sym typeface="Tahoma"/>
              </a:defRPr>
            </a:pPr>
            <a:br>
              <a:rPr>
                <a:latin typeface="Times"/>
                <a:ea typeface="Times"/>
                <a:cs typeface="Times"/>
                <a:sym typeface="Times"/>
              </a:rPr>
            </a:br>
            <a:r>
              <a:t>Maladies des voies urinaires</a:t>
            </a:r>
            <a:br/>
            <a:r>
              <a:t>L’obésité est un facteur de risque indépendant d’incontinence urinaire. </a:t>
            </a:r>
            <a:br>
              <a:rPr>
                <a:latin typeface="Times"/>
                <a:ea typeface="Times"/>
                <a:cs typeface="Times"/>
                <a:sym typeface="Times"/>
              </a:rPr>
            </a:br>
            <a:endParaRPr>
              <a:latin typeface="Times"/>
              <a:ea typeface="Times"/>
              <a:cs typeface="Times"/>
              <a:sym typeface="Times"/>
            </a:endParaRPr>
          </a:p>
          <a:p>
            <a:pPr marL="425195" indent="-425195" defTabSz="425195">
              <a:lnSpc>
                <a:spcPts val="4400"/>
              </a:lnSpc>
              <a:spcBef>
                <a:spcPts val="1100"/>
              </a:spcBef>
              <a:buSzTx/>
              <a:buNone/>
              <a:tabLst>
                <a:tab pos="127000" algn="l"/>
                <a:tab pos="419100" algn="l"/>
              </a:tabLst>
              <a:defRPr sz="1488">
                <a:latin typeface="Tahoma"/>
                <a:ea typeface="Tahoma"/>
                <a:cs typeface="Tahoma"/>
                <a:sym typeface="Tahoma"/>
              </a:defRPr>
            </a:pPr>
            <a:r>
              <a:rPr sz="2232"/>
              <a:t>	.	Fertilité </a:t>
            </a:r>
            <a:br>
              <a:rPr sz="2232">
                <a:latin typeface="Times"/>
                <a:ea typeface="Times"/>
                <a:cs typeface="Times"/>
                <a:sym typeface="Times"/>
              </a:rPr>
            </a:br>
            <a:r>
              <a:rPr sz="2232"/>
              <a:t>L’obésité peut être associée à des règles irrégulières, une absence de règles et à une infertilité. Durant la grossesse, le risque de diabète gestationnel, d’hypertension et de complications de la délivrance ainsi que des malformations congénitales sont augmentées. </a:t>
            </a:r>
            <a:br>
              <a:rPr sz="1116">
                <a:latin typeface="Times"/>
                <a:ea typeface="Times"/>
                <a:cs typeface="Times"/>
                <a:sym typeface="Times"/>
              </a:rPr>
            </a:br>
            <a:endParaRPr sz="1116">
              <a:latin typeface="Times"/>
              <a:ea typeface="Times"/>
              <a:cs typeface="Times"/>
              <a:sym typeface="Times"/>
            </a:endParaR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 Maladies musculo-squelettiques…"/>
          <p:cNvSpPr txBox="1"/>
          <p:nvPr>
            <p:ph type="body" idx="1"/>
          </p:nvPr>
        </p:nvSpPr>
        <p:spPr>
          <a:xfrm>
            <a:off x="279400" y="564108"/>
            <a:ext cx="8229600" cy="5729784"/>
          </a:xfrm>
          <a:prstGeom prst="rect">
            <a:avLst/>
          </a:prstGeom>
        </p:spPr>
        <p:txBody>
          <a:bodyPr/>
          <a:lstStyle/>
          <a:p>
            <a:pPr marL="457200" indent="-457200" defTabSz="457200">
              <a:lnSpc>
                <a:spcPts val="5600"/>
              </a:lnSpc>
              <a:spcBef>
                <a:spcPts val="1200"/>
              </a:spcBef>
              <a:buSzTx/>
              <a:buNone/>
              <a:tabLst>
                <a:tab pos="139700" algn="l"/>
                <a:tab pos="457200" algn="l"/>
              </a:tabLst>
              <a:defRPr sz="3100">
                <a:latin typeface="Tahoma"/>
                <a:ea typeface="Tahoma"/>
                <a:cs typeface="Tahoma"/>
                <a:sym typeface="Tahoma"/>
              </a:defRPr>
            </a:pPr>
            <a:r>
              <a:t>	.	Maladies musculo-squelettiques </a:t>
            </a:r>
            <a:br>
              <a:rPr>
                <a:latin typeface="Times"/>
                <a:ea typeface="Times"/>
                <a:cs typeface="Times"/>
                <a:sym typeface="Times"/>
              </a:rPr>
            </a:br>
            <a:endParaRPr>
              <a:latin typeface="Times"/>
              <a:ea typeface="Times"/>
              <a:cs typeface="Times"/>
              <a:sym typeface="Times"/>
            </a:endParaRPr>
          </a:p>
          <a:p>
            <a:pPr marL="914400" indent="-914400" defTabSz="457200">
              <a:lnSpc>
                <a:spcPts val="5500"/>
              </a:lnSpc>
              <a:spcBef>
                <a:spcPts val="1200"/>
              </a:spcBef>
              <a:buSzTx/>
              <a:buNone/>
              <a:tabLst>
                <a:tab pos="596900" algn="l"/>
                <a:tab pos="914400" algn="l"/>
              </a:tabLst>
              <a:defRPr sz="3100">
                <a:latin typeface="Tahoma"/>
                <a:ea typeface="Tahoma"/>
                <a:cs typeface="Tahoma"/>
                <a:sym typeface="Tahoma"/>
              </a:defRPr>
            </a:pPr>
            <a:r>
              <a:rPr>
                <a:latin typeface="Times New Roman"/>
                <a:ea typeface="Times New Roman"/>
                <a:cs typeface="Times New Roman"/>
                <a:sym typeface="Times New Roman"/>
              </a:rPr>
              <a:t>		-  </a:t>
            </a:r>
            <a:r>
              <a:t>Goutte : l’obésité est associée à une augmentation du taux d’acide urique dans le sang et peut donc être responsable de la goutte. </a:t>
            </a:r>
            <a:br>
              <a:rPr>
                <a:latin typeface="Times"/>
                <a:ea typeface="Times"/>
                <a:cs typeface="Times"/>
                <a:sym typeface="Times"/>
              </a:rPr>
            </a:br>
            <a:endParaRPr>
              <a:latin typeface="Times"/>
              <a:ea typeface="Times"/>
              <a:cs typeface="Times"/>
              <a:sym typeface="Times"/>
            </a:endParaRPr>
          </a:p>
          <a:p>
            <a:pPr marL="914400" indent="-914400" defTabSz="457200">
              <a:lnSpc>
                <a:spcPts val="5500"/>
              </a:lnSpc>
              <a:spcBef>
                <a:spcPts val="1200"/>
              </a:spcBef>
              <a:buSzTx/>
              <a:buNone/>
              <a:tabLst>
                <a:tab pos="596900" algn="l"/>
                <a:tab pos="914400" algn="l"/>
              </a:tabLst>
              <a:defRPr sz="1600">
                <a:latin typeface="Tahoma"/>
                <a:ea typeface="Tahoma"/>
                <a:cs typeface="Tahoma"/>
                <a:sym typeface="Tahoma"/>
              </a:defRPr>
            </a:pPr>
            <a:r>
              <a:rPr sz="3100">
                <a:latin typeface="Times New Roman"/>
                <a:ea typeface="Times New Roman"/>
                <a:cs typeface="Times New Roman"/>
                <a:sym typeface="Times New Roman"/>
              </a:rPr>
              <a:t>		-  </a:t>
            </a:r>
            <a:r>
              <a:rPr sz="3100"/>
              <a:t>Arthrose : les articulations qui supportent un poids excessif s’usent. Les genoux sont particulièrement atteints. </a:t>
            </a:r>
            <a:br>
              <a:rPr sz="1200">
                <a:latin typeface="Times"/>
                <a:ea typeface="Times"/>
                <a:cs typeface="Times"/>
                <a:sym typeface="Times"/>
              </a:rPr>
            </a:br>
            <a:endParaRPr sz="1200">
              <a:latin typeface="Times"/>
              <a:ea typeface="Times"/>
              <a:cs typeface="Times"/>
              <a:sym typeface="Times"/>
            </a:endParaR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èle par défaut">
  <a:themeElements>
    <a:clrScheme name="Modèle par défaut">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Modèle par défaut">
      <a:majorFont>
        <a:latin typeface="Helvetica"/>
        <a:ea typeface="Helvetica"/>
        <a:cs typeface="Helvetica"/>
      </a:majorFont>
      <a:minorFont>
        <a:latin typeface="Helvetica Neue"/>
        <a:ea typeface="Helvetica Neue"/>
        <a:cs typeface="Helvetica Neue"/>
      </a:minorFont>
    </a:fontScheme>
    <a:fmtScheme name="Modèle par défau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èle par défaut">
  <a:themeElements>
    <a:clrScheme name="Modèle par défaut">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Modèle par défaut">
      <a:majorFont>
        <a:latin typeface="Helvetica"/>
        <a:ea typeface="Helvetica"/>
        <a:cs typeface="Helvetica"/>
      </a:majorFont>
      <a:minorFont>
        <a:latin typeface="Helvetica Neue"/>
        <a:ea typeface="Helvetica Neue"/>
        <a:cs typeface="Helvetica Neue"/>
      </a:minorFont>
    </a:fontScheme>
    <a:fmtScheme name="Modèle par défau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