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4" r:id="rId5"/>
    <p:sldId id="271" r:id="rId6"/>
    <p:sldId id="266" r:id="rId7"/>
    <p:sldId id="267" r:id="rId8"/>
    <p:sldId id="268" r:id="rId9"/>
    <p:sldId id="273" r:id="rId10"/>
    <p:sldId id="263" r:id="rId11"/>
    <p:sldId id="276" r:id="rId12"/>
    <p:sldId id="274" r:id="rId13"/>
    <p:sldId id="269" r:id="rId14"/>
    <p:sldId id="270" r:id="rId15"/>
    <p:sldId id="277" r:id="rId16"/>
    <p:sldId id="261" r:id="rId17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14F"/>
    <a:srgbClr val="019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1"/>
  </p:normalViewPr>
  <p:slideViewPr>
    <p:cSldViewPr snapToGrid="0" showGuides="1">
      <p:cViewPr>
        <p:scale>
          <a:sx n="53" d="100"/>
          <a:sy n="53" d="100"/>
        </p:scale>
        <p:origin x="-498" y="72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569ED-F7D1-43C8-B7E1-C252DEF65527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F86F6-3500-4243-B46C-FB60AA04A9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998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86A0A-C321-439A-B739-0288F3227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48262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Texte</a:t>
            </a:r>
            <a:r>
              <a:rPr dirty="0"/>
              <a:t> du </a:t>
            </a:r>
            <a:r>
              <a:rPr dirty="0" err="1"/>
              <a:t>titre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7340263" cy="9753898"/>
          </a:xfrm>
          <a:prstGeom prst="rect">
            <a:avLst/>
          </a:prstGeom>
        </p:spPr>
      </p:pic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270039" y="4635500"/>
            <a:ext cx="14800185" cy="2159000"/>
          </a:xfrm>
          <a:prstGeom prst="rect">
            <a:avLst/>
          </a:prstGeom>
        </p:spPr>
        <p:txBody>
          <a:bodyPr/>
          <a:lstStyle>
            <a:lvl1pPr algn="l">
              <a:defRPr cap="none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Texte du titre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677354" y="495300"/>
            <a:ext cx="15985555" cy="1055754"/>
          </a:xfrm>
          <a:prstGeom prst="rect">
            <a:avLst/>
          </a:prstGeom>
        </p:spPr>
        <p:txBody>
          <a:bodyPr/>
          <a:lstStyle>
            <a:lvl1pPr algn="l">
              <a:defRPr cap="none">
                <a:solidFill>
                  <a:srgbClr val="0D305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Texte du titre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15654636" y="9048753"/>
            <a:ext cx="1092940" cy="5130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11314F"/>
                </a:solidFill>
                <a:latin typeface="Montserrat" panose="00000500000000000000" pitchFamily="2" charset="0"/>
              </a:defRPr>
            </a:lvl1pPr>
          </a:lstStyle>
          <a:p>
            <a:fld id="{89D996DF-5502-4F60-8A09-A804ED47678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Shape 32"/>
          <p:cNvSpPr>
            <a:spLocks noGrp="1"/>
          </p:cNvSpPr>
          <p:nvPr>
            <p:ph type="body" sz="half" idx="1" hasCustomPrompt="1"/>
          </p:nvPr>
        </p:nvSpPr>
        <p:spPr>
          <a:xfrm>
            <a:off x="677354" y="1875544"/>
            <a:ext cx="15994022" cy="6354254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67" b="1">
                <a:solidFill>
                  <a:srgbClr val="0194D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indent="0">
              <a:spcBef>
                <a:spcPts val="0"/>
              </a:spcBef>
              <a:buSzTx/>
              <a:buNone/>
              <a:defRPr sz="4267">
                <a:solidFill>
                  <a:srgbClr val="0D305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457223" indent="-457223">
              <a:spcBef>
                <a:spcPts val="0"/>
              </a:spcBef>
              <a:buSzTx/>
              <a:buFont typeface="Wingdings" panose="05000000000000000000" pitchFamily="2" charset="2"/>
              <a:buChar char="§"/>
              <a:defRPr sz="3200">
                <a:solidFill>
                  <a:srgbClr val="0D30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952548" indent="-469923">
              <a:spcBef>
                <a:spcPts val="0"/>
              </a:spcBef>
              <a:buSzTx/>
              <a:buFont typeface="Courier New" panose="02070309020205020404" pitchFamily="49" charset="0"/>
              <a:buChar char="o"/>
              <a:defRPr sz="2667">
                <a:solidFill>
                  <a:srgbClr val="0D30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952548" indent="482624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2400">
                <a:solidFill>
                  <a:srgbClr val="11314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lang="fr-FR" dirty="0" err="1"/>
              <a:t>chapô</a:t>
            </a:r>
            <a:endParaRPr lang="fr-FR" dirty="0"/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lang="fr-FR" dirty="0"/>
              <a:t>courant</a:t>
            </a:r>
          </a:p>
          <a:p>
            <a:pPr lvl="2"/>
            <a:r>
              <a:rPr lang="fr-FR" dirty="0"/>
              <a:t>Liste niveau 1</a:t>
            </a:r>
          </a:p>
          <a:p>
            <a:pPr lvl="3"/>
            <a:r>
              <a:rPr lang="fr-FR" dirty="0"/>
              <a:t>Liste niveau 2</a:t>
            </a:r>
          </a:p>
          <a:p>
            <a:pPr lvl="4"/>
            <a:r>
              <a:rPr lang="fr-FR" dirty="0"/>
              <a:t>Liste niveau 3</a:t>
            </a:r>
            <a:endParaRPr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2" y="8388725"/>
            <a:ext cx="3450248" cy="1173053"/>
          </a:xfrm>
          <a:prstGeom prst="rect">
            <a:avLst/>
          </a:prstGeom>
        </p:spPr>
      </p:pic>
      <p:cxnSp>
        <p:nvCxnSpPr>
          <p:cNvPr id="5" name="Connecteur droit 4"/>
          <p:cNvCxnSpPr>
            <a:cxnSpLocks/>
          </p:cNvCxnSpPr>
          <p:nvPr userDrawn="1"/>
        </p:nvCxnSpPr>
        <p:spPr>
          <a:xfrm>
            <a:off x="4038600" y="9350375"/>
            <a:ext cx="11798300" cy="0"/>
          </a:xfrm>
          <a:prstGeom prst="line">
            <a:avLst/>
          </a:prstGeom>
          <a:noFill/>
          <a:ln w="25400" cap="flat">
            <a:solidFill>
              <a:srgbClr val="11314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2" descr="U:\COMMUNICATION\Ramsay Générale de Santé\CHARTE 2017\Logo HPPS\jpeg\LOGO-RAMSAY-Hopital-prive_Pays-de-Savoie-bleu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8" y="8538414"/>
            <a:ext cx="3787132" cy="11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7340263" cy="9753898"/>
          </a:xfrm>
          <a:prstGeom prst="rect">
            <a:avLst/>
          </a:prstGeom>
        </p:spPr>
      </p:pic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1270040" y="4622800"/>
            <a:ext cx="15985555" cy="1055754"/>
          </a:xfrm>
          <a:prstGeom prst="rect">
            <a:avLst/>
          </a:prstGeom>
        </p:spPr>
        <p:txBody>
          <a:bodyPr/>
          <a:lstStyle>
            <a:lvl1pPr algn="l">
              <a:defRPr cap="none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Texte du titre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94" b="15197"/>
          <a:stretch/>
        </p:blipFill>
        <p:spPr>
          <a:xfrm>
            <a:off x="0" y="0"/>
            <a:ext cx="17340264" cy="9753600"/>
          </a:xfrm>
          <a:prstGeom prst="rect">
            <a:avLst/>
          </a:prstGeom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38" y="6159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Texte</a:t>
            </a:r>
            <a:r>
              <a:rPr dirty="0"/>
              <a:t> du </a:t>
            </a:r>
            <a:r>
              <a:rPr dirty="0" err="1"/>
              <a:t>titre</a:t>
            </a:r>
            <a:endParaRPr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53" y="1167201"/>
            <a:ext cx="5728158" cy="5728158"/>
          </a:xfrm>
          <a:prstGeom prst="rect">
            <a:avLst/>
          </a:prstGeom>
        </p:spPr>
      </p:pic>
      <p:pic>
        <p:nvPicPr>
          <p:cNvPr id="6" name="Picture 2" descr="U:\COMMUNICATION\Ramsay Générale de Santé\CHARTE 2017\Logo HPPS\jpeg\LOGO-RAMSAY-Hopital-prive_Pays-de-Savoie-bleu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068" y="2246695"/>
            <a:ext cx="9258127" cy="285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ransition spd="med"/>
  <p:hf hdr="0" ftr="0" dt="0"/>
  <p:txStyles>
    <p:titleStyle>
      <a:lvl1pPr marL="0" marR="0" indent="0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1pPr>
      <a:lvl2pPr marL="0" marR="0" indent="304815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2pPr>
      <a:lvl3pPr marL="0" marR="0" indent="609630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3pPr>
      <a:lvl4pPr marL="0" marR="0" indent="914446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4pPr>
      <a:lvl5pPr marL="0" marR="0" indent="1219261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5pPr>
      <a:lvl6pPr marL="0" marR="0" indent="1524076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6pPr>
      <a:lvl7pPr marL="0" marR="0" indent="1828891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7pPr>
      <a:lvl8pPr marL="0" marR="0" indent="2133707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8pPr>
      <a:lvl9pPr marL="0" marR="0" indent="2438522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9pPr>
    </p:titleStyle>
    <p:bodyStyle>
      <a:lvl1pPr marL="592696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185393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778089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370785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963482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556178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148874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4741570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334267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1pPr>
      <a:lvl2pPr marL="0" marR="0" indent="304815" algn="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2pPr>
      <a:lvl3pPr marL="0" marR="0" indent="609630" algn="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3pPr>
      <a:lvl4pPr marL="0" marR="0" indent="914446" algn="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4pPr>
      <a:lvl5pPr marL="0" marR="0" indent="1219261" algn="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5pPr>
      <a:lvl6pPr marL="0" marR="0" indent="1524076" algn="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6pPr>
      <a:lvl7pPr marL="0" marR="0" indent="1828891" algn="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7pPr>
      <a:lvl8pPr marL="0" marR="0" indent="2133707" algn="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8pPr>
      <a:lvl9pPr marL="0" marR="0" indent="2438522" algn="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dirty="0"/>
              <a:t>ANESTHESIE POUR CHIRURGIE MENISCALE ET LIGAMENTAIRE </a:t>
            </a:r>
            <a:br>
              <a:rPr lang="fr-FR" dirty="0"/>
            </a:br>
            <a:r>
              <a:rPr lang="fr-FR" sz="6000" dirty="0"/>
              <a:t>E</a:t>
            </a:r>
            <a:r>
              <a:rPr lang="fr-FR" sz="6000" dirty="0" smtClean="0"/>
              <a:t>PU 12/10/2017 - Dr C.DEMARET</a:t>
            </a:r>
            <a:endParaRPr sz="6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Chirurgie méniscale</a:t>
            </a:r>
            <a:endParaRPr lang="fr-FR" dirty="0"/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71500" indent="-571500">
              <a:buFontTx/>
              <a:buChar char="-"/>
            </a:pPr>
            <a:r>
              <a:rPr lang="fr-FR" dirty="0" smtClean="0"/>
              <a:t>AG ou rachianesthésie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Analgésie IV (hors CI) par paracétamol et </a:t>
            </a:r>
            <a:r>
              <a:rPr lang="fr-FR" dirty="0" err="1" smtClean="0"/>
              <a:t>kétoprophène</a:t>
            </a:r>
            <a:endParaRPr lang="fr-FR" dirty="0" smtClean="0"/>
          </a:p>
          <a:p>
            <a:pPr marL="571500" indent="-571500">
              <a:buFontTx/>
              <a:buChar char="-"/>
            </a:pPr>
            <a:r>
              <a:rPr lang="fr-FR" dirty="0" smtClean="0"/>
              <a:t>SSPI 45 minutes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Surveillance service 1h30-2h</a:t>
            </a:r>
          </a:p>
          <a:p>
            <a:pPr marL="1028723" lvl="2" indent="-571500">
              <a:buFontTx/>
              <a:buChar char="-"/>
            </a:pPr>
            <a:r>
              <a:rPr lang="fr-FR" dirty="0" smtClean="0"/>
              <a:t>Collation dès retour dans le service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RAD </a:t>
            </a:r>
          </a:p>
          <a:p>
            <a:pPr marL="1028723" lvl="2" indent="-571500">
              <a:buFontTx/>
              <a:buChar char="-"/>
            </a:pPr>
            <a:r>
              <a:rPr lang="fr-FR" dirty="0"/>
              <a:t>Après validation des critères de mise à la </a:t>
            </a:r>
            <a:r>
              <a:rPr lang="fr-FR" dirty="0" smtClean="0"/>
              <a:t>rue (score de Chung)</a:t>
            </a:r>
            <a:endParaRPr lang="fr-FR" dirty="0"/>
          </a:p>
          <a:p>
            <a:pPr marL="1028723" lvl="2" indent="-571500">
              <a:buFontTx/>
              <a:buChar char="-"/>
            </a:pPr>
            <a:r>
              <a:rPr lang="fr-FR" dirty="0"/>
              <a:t>Avec </a:t>
            </a:r>
            <a:r>
              <a:rPr lang="fr-FR" dirty="0" smtClean="0"/>
              <a:t>accompagnant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Appel </a:t>
            </a:r>
            <a:r>
              <a:rPr lang="fr-FR" dirty="0"/>
              <a:t>du lendemain</a:t>
            </a:r>
          </a:p>
          <a:p>
            <a:pPr marL="1028723" lvl="2" indent="-571500">
              <a:buFontTx/>
              <a:buChar char="-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739196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Score de Chung </a:t>
            </a:r>
            <a:r>
              <a:rPr lang="fr-FR" sz="4400" dirty="0" smtClean="0"/>
              <a:t>(</a:t>
            </a:r>
            <a:r>
              <a:rPr lang="fr-FR" sz="4400" dirty="0" err="1" smtClean="0"/>
              <a:t>Anesth</a:t>
            </a:r>
            <a:r>
              <a:rPr lang="fr-FR" sz="4400" dirty="0" smtClean="0"/>
              <a:t> </a:t>
            </a:r>
            <a:r>
              <a:rPr lang="fr-FR" sz="4400" dirty="0" err="1" smtClean="0"/>
              <a:t>Analg</a:t>
            </a:r>
            <a:r>
              <a:rPr lang="fr-FR" sz="4400" dirty="0" smtClean="0"/>
              <a:t>, 1995)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9D996DF-5502-4F60-8A09-A804ED47678F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26625"/>
              </p:ext>
            </p:extLst>
          </p:nvPr>
        </p:nvGraphicFramePr>
        <p:xfrm>
          <a:off x="3531980" y="2086076"/>
          <a:ext cx="12122656" cy="655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26881"/>
                <a:gridCol w="2795775"/>
              </a:tblGrid>
              <a:tr h="1229248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 smtClean="0"/>
                        <a:t>CONSTANTES VITALES (T°C,</a:t>
                      </a:r>
                      <a:r>
                        <a:rPr lang="fr-FR" sz="2000" b="1" baseline="0" dirty="0" smtClean="0"/>
                        <a:t> FC, respiration)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2000" b="0" baseline="0" dirty="0" smtClean="0"/>
                        <a:t>Variations &lt;20% par rapport au préopératoire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2000" b="0" baseline="0" dirty="0" smtClean="0"/>
                        <a:t>Variations comprises entre 20 et 40% </a:t>
                      </a:r>
                      <a:endParaRPr lang="fr-FR" sz="2000" b="1" baseline="0" dirty="0" smtClean="0"/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2000" b="0" baseline="0" dirty="0" smtClean="0"/>
                        <a:t>Variations &gt;40%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2000" dirty="0" smtClean="0"/>
                    </a:p>
                    <a:p>
                      <a:pPr algn="l"/>
                      <a:r>
                        <a:rPr lang="fr-FR" sz="2000" dirty="0" smtClean="0"/>
                        <a:t>2</a:t>
                      </a:r>
                    </a:p>
                    <a:p>
                      <a:pPr algn="l"/>
                      <a:r>
                        <a:rPr lang="fr-FR" sz="2000" dirty="0" smtClean="0"/>
                        <a:t>1</a:t>
                      </a:r>
                    </a:p>
                    <a:p>
                      <a:pPr algn="l"/>
                      <a:r>
                        <a:rPr lang="fr-FR" sz="2000" dirty="0" smtClean="0"/>
                        <a:t>0</a:t>
                      </a:r>
                      <a:endParaRPr lang="fr-FR" sz="2000" dirty="0"/>
                    </a:p>
                  </a:txBody>
                  <a:tcPr/>
                </a:tc>
              </a:tr>
              <a:tr h="669817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 smtClean="0"/>
                        <a:t>DEAMBULATION</a:t>
                      </a:r>
                      <a:endParaRPr lang="fr-FR" sz="2000" dirty="0" smtClean="0"/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2000" dirty="0" smtClean="0"/>
                        <a:t>Démarche</a:t>
                      </a:r>
                      <a:r>
                        <a:rPr lang="fr-FR" sz="2000" baseline="0" dirty="0" smtClean="0"/>
                        <a:t> assurée sans vertige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2000" dirty="0" smtClean="0"/>
                        <a:t>Marche possible avec assistance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2000" dirty="0" smtClean="0"/>
                        <a:t>Démarche non assurée, vertiges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2000" dirty="0" smtClean="0"/>
                    </a:p>
                    <a:p>
                      <a:pPr algn="l"/>
                      <a:r>
                        <a:rPr lang="fr-FR" sz="2000" dirty="0" smtClean="0"/>
                        <a:t>2</a:t>
                      </a:r>
                    </a:p>
                    <a:p>
                      <a:pPr algn="l"/>
                      <a:r>
                        <a:rPr lang="fr-FR" sz="2000" dirty="0" smtClean="0"/>
                        <a:t>1</a:t>
                      </a:r>
                    </a:p>
                    <a:p>
                      <a:pPr algn="l"/>
                      <a:r>
                        <a:rPr lang="fr-FR" sz="2000" dirty="0" smtClean="0"/>
                        <a:t>0</a:t>
                      </a:r>
                      <a:endParaRPr lang="fr-FR" sz="2000" dirty="0"/>
                    </a:p>
                  </a:txBody>
                  <a:tcPr/>
                </a:tc>
              </a:tr>
              <a:tr h="669817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 smtClean="0"/>
                        <a:t>NAUSEES ET/OU VOMISSEMENTS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2000" dirty="0" smtClean="0"/>
                        <a:t>Minimes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2000" dirty="0" smtClean="0"/>
                        <a:t>Modérées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2000" dirty="0" smtClean="0"/>
                        <a:t>Sévères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2000" dirty="0" smtClean="0"/>
                    </a:p>
                    <a:p>
                      <a:pPr algn="l"/>
                      <a:r>
                        <a:rPr lang="fr-FR" sz="2000" dirty="0" smtClean="0"/>
                        <a:t>2</a:t>
                      </a:r>
                    </a:p>
                    <a:p>
                      <a:pPr algn="l"/>
                      <a:r>
                        <a:rPr lang="fr-FR" sz="2000" dirty="0" smtClean="0"/>
                        <a:t>1</a:t>
                      </a:r>
                      <a:br>
                        <a:rPr lang="fr-FR" sz="2000" dirty="0" smtClean="0"/>
                      </a:br>
                      <a:r>
                        <a:rPr lang="fr-FR" sz="2000" dirty="0" smtClean="0"/>
                        <a:t>0</a:t>
                      </a:r>
                      <a:endParaRPr lang="fr-FR" sz="2000" dirty="0"/>
                    </a:p>
                  </a:txBody>
                  <a:tcPr/>
                </a:tc>
              </a:tr>
              <a:tr h="669817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 smtClean="0"/>
                        <a:t>DOULEURS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2000" dirty="0" smtClean="0"/>
                        <a:t>Minimes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2000" dirty="0" smtClean="0"/>
                        <a:t>Modérées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2000" dirty="0" smtClean="0"/>
                        <a:t>Sévères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2000" dirty="0" smtClean="0"/>
                    </a:p>
                    <a:p>
                      <a:pPr algn="l"/>
                      <a:r>
                        <a:rPr lang="fr-FR" sz="2000" dirty="0" smtClean="0"/>
                        <a:t>2</a:t>
                      </a:r>
                    </a:p>
                    <a:p>
                      <a:pPr algn="l"/>
                      <a:r>
                        <a:rPr lang="fr-FR" sz="2000" dirty="0" smtClean="0"/>
                        <a:t>1</a:t>
                      </a:r>
                    </a:p>
                    <a:p>
                      <a:pPr algn="l"/>
                      <a:r>
                        <a:rPr lang="fr-FR" sz="2000" dirty="0" smtClean="0"/>
                        <a:t>0</a:t>
                      </a:r>
                    </a:p>
                  </a:txBody>
                  <a:tcPr/>
                </a:tc>
              </a:tr>
              <a:tr h="669817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 smtClean="0"/>
                        <a:t>SAIGNEMENT</a:t>
                      </a:r>
                      <a:r>
                        <a:rPr lang="fr-FR" sz="2000" b="1" baseline="0" dirty="0" smtClean="0"/>
                        <a:t> CHIRURGICAL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2000" baseline="0" dirty="0" smtClean="0"/>
                        <a:t>Minime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2000" baseline="0" dirty="0" smtClean="0"/>
                        <a:t>Modéré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2000" baseline="0" dirty="0" smtClean="0"/>
                        <a:t>Sévère</a:t>
                      </a:r>
                      <a:endParaRPr lang="fr-F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2000" dirty="0" smtClean="0"/>
                    </a:p>
                    <a:p>
                      <a:pPr algn="l"/>
                      <a:r>
                        <a:rPr lang="fr-FR" sz="2000" dirty="0" smtClean="0"/>
                        <a:t>2</a:t>
                      </a:r>
                    </a:p>
                    <a:p>
                      <a:pPr algn="l"/>
                      <a:r>
                        <a:rPr lang="fr-FR" sz="2000" dirty="0" smtClean="0"/>
                        <a:t>1</a:t>
                      </a:r>
                    </a:p>
                    <a:p>
                      <a:pPr algn="l"/>
                      <a:r>
                        <a:rPr lang="fr-FR" sz="2000" dirty="0" smtClean="0"/>
                        <a:t>0</a:t>
                      </a:r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909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CHIRURGIE LIGAMENTAIRE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16246475" y="9048750"/>
            <a:ext cx="1093788" cy="512763"/>
          </a:xfrm>
          <a:prstGeom prst="rect">
            <a:avLst/>
          </a:prstGeom>
        </p:spPr>
        <p:txBody>
          <a:bodyPr/>
          <a:lstStyle/>
          <a:p>
            <a:fld id="{89D996DF-5502-4F60-8A09-A804ED47678F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1989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Chirurgie ligamentaire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9D996DF-5502-4F60-8A09-A804ED47678F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71500" indent="-571500">
              <a:buFontTx/>
              <a:buChar char="-"/>
            </a:pPr>
            <a:r>
              <a:rPr lang="fr-FR" dirty="0" smtClean="0"/>
              <a:t>AG ou rachianesthésie</a:t>
            </a:r>
          </a:p>
          <a:p>
            <a:pPr marL="571500" indent="-571500">
              <a:buFontTx/>
              <a:buChar char="-"/>
            </a:pPr>
            <a:r>
              <a:rPr lang="fr-FR" dirty="0" err="1"/>
              <a:t>A</a:t>
            </a:r>
            <a:r>
              <a:rPr lang="fr-FR" dirty="0" err="1" smtClean="0"/>
              <a:t>TBprophylaxie</a:t>
            </a:r>
            <a:r>
              <a:rPr lang="fr-FR" dirty="0" smtClean="0"/>
              <a:t> préopératoire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Douleurs post-opératoires modérées</a:t>
            </a:r>
          </a:p>
          <a:p>
            <a:pPr marL="1028723" lvl="2" indent="-571500">
              <a:buFontTx/>
              <a:buChar char="-"/>
            </a:pPr>
            <a:r>
              <a:rPr lang="fr-FR" dirty="0" smtClean="0"/>
              <a:t>Analgésie IV (hors CI) par paracétamol, </a:t>
            </a:r>
            <a:r>
              <a:rPr lang="fr-FR" dirty="0" err="1" smtClean="0"/>
              <a:t>kétoprophène</a:t>
            </a:r>
            <a:r>
              <a:rPr lang="fr-FR" dirty="0" smtClean="0"/>
              <a:t>, </a:t>
            </a:r>
            <a:r>
              <a:rPr lang="fr-FR" dirty="0" err="1" smtClean="0"/>
              <a:t>nefopam</a:t>
            </a:r>
            <a:r>
              <a:rPr lang="fr-FR" dirty="0" smtClean="0"/>
              <a:t>, </a:t>
            </a:r>
            <a:r>
              <a:rPr lang="fr-FR" dirty="0" err="1" smtClean="0"/>
              <a:t>tramadol</a:t>
            </a:r>
            <a:endParaRPr lang="fr-FR" dirty="0" smtClean="0"/>
          </a:p>
          <a:p>
            <a:pPr marL="1028723" lvl="2" indent="-571500">
              <a:buFontTx/>
              <a:buChar char="-"/>
            </a:pPr>
            <a:r>
              <a:rPr lang="fr-FR" dirty="0" smtClean="0"/>
              <a:t>Infiltration peropératoire chirurgicale de l’articulation et des sites de prélèvement des greffons par AL longue durée d’action (</a:t>
            </a:r>
            <a:r>
              <a:rPr lang="fr-FR" dirty="0" err="1" smtClean="0"/>
              <a:t>ropivacaïne</a:t>
            </a:r>
            <a:r>
              <a:rPr lang="fr-FR" dirty="0" smtClean="0"/>
              <a:t>)</a:t>
            </a:r>
          </a:p>
          <a:p>
            <a:pPr marL="1028723" lvl="2" indent="-571500">
              <a:buFontTx/>
              <a:buChar char="-"/>
            </a:pPr>
            <a:r>
              <a:rPr lang="fr-FR" dirty="0" smtClean="0"/>
              <a:t>Pas d’ALR pour préserver la contraction du quadriceps</a:t>
            </a:r>
          </a:p>
          <a:p>
            <a:pPr marL="1028723" lvl="2" indent="-571500">
              <a:buFontTx/>
              <a:buChar char="-"/>
            </a:pPr>
            <a:r>
              <a:rPr lang="fr-FR" dirty="0" smtClean="0"/>
              <a:t>Attelle réfrigérante, intérêt du Game </a:t>
            </a:r>
            <a:r>
              <a:rPr lang="fr-FR" dirty="0" err="1" smtClean="0"/>
              <a:t>Ready</a:t>
            </a:r>
            <a:endParaRPr lang="fr-FR" dirty="0" smtClean="0"/>
          </a:p>
          <a:p>
            <a:pPr marL="571500" indent="-571500">
              <a:buFontTx/>
              <a:buChar char="-"/>
            </a:pPr>
            <a:r>
              <a:rPr lang="fr-FR" dirty="0" err="1" smtClean="0"/>
              <a:t>Thromboprophylaxie</a:t>
            </a:r>
            <a:r>
              <a:rPr lang="fr-FR" dirty="0" smtClean="0"/>
              <a:t> 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Kinésithérapie précoce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Ambulatoire possible</a:t>
            </a:r>
          </a:p>
          <a:p>
            <a:pPr marL="571500" indent="-57150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60521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Game </a:t>
            </a:r>
            <a:r>
              <a:rPr lang="fr-FR" dirty="0" err="1" smtClean="0"/>
              <a:t>ready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9D996DF-5502-4F60-8A09-A804ED47678F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71500" indent="-571500">
              <a:buFontTx/>
              <a:buChar char="-"/>
            </a:pPr>
            <a:r>
              <a:rPr lang="fr-FR" dirty="0" smtClean="0"/>
              <a:t>Utilisation combinée de la cryothérapie et de la </a:t>
            </a:r>
            <a:r>
              <a:rPr lang="fr-FR" dirty="0" err="1" smtClean="0"/>
              <a:t>pressothérapie</a:t>
            </a:r>
            <a:endParaRPr lang="fr-FR" dirty="0" smtClean="0"/>
          </a:p>
          <a:p>
            <a:pPr marL="1028723" lvl="2" indent="-571500">
              <a:buFontTx/>
              <a:buChar char="-"/>
            </a:pPr>
            <a:r>
              <a:rPr lang="fr-FR" dirty="0" smtClean="0"/>
              <a:t>Froid : action contre la douleur, les saignements, l’inflammation</a:t>
            </a:r>
          </a:p>
          <a:p>
            <a:pPr marL="1028723" lvl="2" indent="-571500">
              <a:buFontTx/>
              <a:buChar char="-"/>
            </a:pPr>
            <a:r>
              <a:rPr lang="fr-FR" dirty="0" smtClean="0"/>
              <a:t>Compression dynamique : drainage hématome et œdème, pénétration du froid dans le site opératoire 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Différents programmes</a:t>
            </a:r>
          </a:p>
          <a:p>
            <a:pPr marL="1028723" lvl="2" indent="-571500">
              <a:buFontTx/>
              <a:buChar char="-"/>
            </a:pPr>
            <a:r>
              <a:rPr lang="fr-FR" dirty="0" smtClean="0"/>
              <a:t>T°C à 4°C, pression </a:t>
            </a:r>
            <a:r>
              <a:rPr lang="fr-FR" dirty="0" err="1" smtClean="0"/>
              <a:t>low</a:t>
            </a:r>
            <a:r>
              <a:rPr lang="fr-FR" dirty="0" smtClean="0"/>
              <a:t> ou medium, temps actif / temps de repos (30/30)</a:t>
            </a:r>
          </a:p>
          <a:p>
            <a:pPr marL="1028723" lvl="2" indent="-571500">
              <a:buFontTx/>
              <a:buChar char="-"/>
            </a:pPr>
            <a:r>
              <a:rPr lang="fr-FR" dirty="0" smtClean="0"/>
              <a:t>PTG, ligamentoplastie, arthroscopie d’épaule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097" y="6073369"/>
            <a:ext cx="4586366" cy="29753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596" y="5249207"/>
            <a:ext cx="5782040" cy="405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677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ANESTHESIE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9D996DF-5502-4F60-8A09-A804ED47678F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dirty="0" smtClean="0"/>
              <a:t>Faciliter l’aptitude à la rue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Diminution de la prémédication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Prévention des NVPO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Prévention de la fatigue post-opératoire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Prévention des douleurs post-opératoires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4268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1270041" y="4538123"/>
            <a:ext cx="14976405" cy="140771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Merci </a:t>
            </a:r>
            <a:r>
              <a:rPr lang="fr-FR" smtClean="0"/>
              <a:t>de votre attention!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1195089" y="4339138"/>
            <a:ext cx="14800185" cy="2159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6000" dirty="0" smtClean="0"/>
              <a:t/>
            </a:r>
            <a:br>
              <a:rPr lang="fr-FR" sz="6000" dirty="0" smtClean="0"/>
            </a:br>
            <a:r>
              <a:rPr lang="fr-FR" sz="6000" dirty="0" smtClean="0"/>
              <a:t>BASE COMMUNE</a:t>
            </a:r>
            <a:endParaRPr sz="6000" dirty="0"/>
          </a:p>
        </p:txBody>
      </p:sp>
      <p:pic>
        <p:nvPicPr>
          <p:cNvPr id="65" name="picto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0850" y="2532196"/>
            <a:ext cx="1806943" cy="18069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Pré-requis</a:t>
            </a:r>
            <a:endParaRPr lang="fr-FR" dirty="0"/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71500" indent="-571500">
              <a:buFontTx/>
              <a:buChar char="-"/>
            </a:pPr>
            <a:r>
              <a:rPr lang="fr-FR" dirty="0" smtClean="0"/>
              <a:t>Chirurgie </a:t>
            </a:r>
            <a:r>
              <a:rPr lang="fr-FR" dirty="0" err="1" smtClean="0"/>
              <a:t>arthroscopique</a:t>
            </a:r>
            <a:endParaRPr lang="fr-FR" dirty="0" smtClean="0"/>
          </a:p>
          <a:p>
            <a:pPr marL="571500" indent="-571500">
              <a:buFontTx/>
              <a:buChar char="-"/>
            </a:pPr>
            <a:r>
              <a:rPr lang="fr-FR" dirty="0" smtClean="0"/>
              <a:t>Chirurgie fonctionnelle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Chirurgie de courte durée (&lt;1h)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Chirurgie sous garrot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Douleurs post opératoires légères à modérées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Chirurgie ambulatoire</a:t>
            </a:r>
          </a:p>
          <a:p>
            <a:pPr marL="571500" indent="-571500">
              <a:buFontTx/>
              <a:buChar char="-"/>
            </a:pPr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Bilan </a:t>
            </a:r>
            <a:r>
              <a:rPr lang="fr-FR" dirty="0" err="1" smtClean="0"/>
              <a:t>pré-opératoire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9D996DF-5502-4F60-8A09-A804ED47678F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71500" indent="-571500">
              <a:buFontTx/>
              <a:buChar char="-"/>
            </a:pPr>
            <a:r>
              <a:rPr lang="fr-FR" dirty="0"/>
              <a:t>Pas de bilan sanguin systématique </a:t>
            </a:r>
            <a:r>
              <a:rPr lang="fr-FR" dirty="0" err="1" smtClean="0"/>
              <a:t>pré-opératoire</a:t>
            </a:r>
            <a:endParaRPr lang="fr-FR" dirty="0" smtClean="0"/>
          </a:p>
          <a:p>
            <a:pPr marL="571500" indent="-571500">
              <a:buFontTx/>
              <a:buChar char="-"/>
            </a:pPr>
            <a:r>
              <a:rPr lang="fr-FR" dirty="0" smtClean="0"/>
              <a:t>Chirurgie à risque hémorragique faible</a:t>
            </a:r>
            <a:endParaRPr lang="fr-FR" dirty="0"/>
          </a:p>
          <a:p>
            <a:pPr marL="571500" indent="-57150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069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Entrée le jour de l’intervention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9D996DF-5502-4F60-8A09-A804ED47678F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71500" indent="-571500">
              <a:buFontTx/>
              <a:buChar char="-"/>
            </a:pPr>
            <a:r>
              <a:rPr lang="fr-FR" dirty="0"/>
              <a:t>Horaire de convocation par SMS ou appel téléphonique la </a:t>
            </a:r>
            <a:r>
              <a:rPr lang="fr-FR" dirty="0" smtClean="0"/>
              <a:t>veille</a:t>
            </a:r>
            <a:endParaRPr lang="fr-FR" dirty="0"/>
          </a:p>
          <a:p>
            <a:pPr marL="571500" indent="-571500">
              <a:buFontTx/>
              <a:buChar char="-"/>
            </a:pPr>
            <a:r>
              <a:rPr lang="fr-FR" dirty="0"/>
              <a:t>Convocation 1h30 avant l’heure prévue de passage au </a:t>
            </a:r>
            <a:r>
              <a:rPr lang="fr-FR" dirty="0" smtClean="0"/>
              <a:t>bloc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Douche au savon antiseptique à domicile</a:t>
            </a:r>
            <a:endParaRPr lang="fr-FR" dirty="0"/>
          </a:p>
          <a:p>
            <a:pPr marL="571500" indent="-571500">
              <a:buFontTx/>
              <a:buChar char="-"/>
            </a:pPr>
            <a:r>
              <a:rPr lang="fr-FR" dirty="0" smtClean="0"/>
              <a:t>Jeûne</a:t>
            </a:r>
          </a:p>
          <a:p>
            <a:pPr marL="1028723" lvl="2" indent="-571500">
              <a:buFontTx/>
              <a:buChar char="-"/>
            </a:pPr>
            <a:r>
              <a:rPr lang="fr-FR" dirty="0"/>
              <a:t>6h avant pour les solides, boissons gazeuses, lait, pulpe de fruit</a:t>
            </a:r>
          </a:p>
          <a:p>
            <a:pPr marL="1028723" lvl="2" indent="-571500">
              <a:buFontTx/>
              <a:buChar char="-"/>
            </a:pPr>
            <a:r>
              <a:rPr lang="fr-FR" dirty="0"/>
              <a:t>2h pour les liquides clairs (eau, thé, café, tisane</a:t>
            </a:r>
            <a:r>
              <a:rPr lang="fr-FR" dirty="0" smtClean="0"/>
              <a:t>)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Pas de prémédication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03365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Techniques d’anesthésie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9D996DF-5502-4F60-8A09-A804ED47678F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71500" indent="-571500">
              <a:buFontTx/>
              <a:buChar char="-"/>
            </a:pPr>
            <a:r>
              <a:rPr lang="fr-FR" dirty="0" smtClean="0"/>
              <a:t>Fonction du choix du patient 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AG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Rachianesthésie 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(Anesthésie tronculaire : bloc fémoral, obturateur, sciatique)</a:t>
            </a:r>
          </a:p>
          <a:p>
            <a:pPr marL="1028723" lvl="2" indent="-571500">
              <a:buFontTx/>
              <a:buChar char="-"/>
            </a:pPr>
            <a:r>
              <a:rPr lang="fr-FR" dirty="0" smtClean="0"/>
              <a:t>Innervation du genou complexe</a:t>
            </a:r>
          </a:p>
          <a:p>
            <a:pPr marL="1028723" lvl="2" indent="-571500">
              <a:buFontTx/>
              <a:buChar char="-"/>
            </a:pPr>
            <a:r>
              <a:rPr lang="fr-FR" dirty="0" smtClean="0"/>
              <a:t>Garrot</a:t>
            </a:r>
          </a:p>
        </p:txBody>
      </p:sp>
    </p:spTree>
    <p:extLst>
      <p:ext uri="{BB962C8B-B14F-4D97-AF65-F5344CB8AC3E}">
        <p14:creationId xmlns:p14="http://schemas.microsoft.com/office/powerpoint/2010/main" val="1331827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AG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9D996DF-5502-4F60-8A09-A804ED47678F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71500" indent="-571500">
              <a:buFontTx/>
              <a:buChar char="-"/>
            </a:pPr>
            <a:r>
              <a:rPr lang="fr-FR" dirty="0" smtClean="0"/>
              <a:t>Agents de courte durée d’action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Induction IV, entretien </a:t>
            </a:r>
            <a:r>
              <a:rPr lang="fr-FR" dirty="0" err="1" smtClean="0"/>
              <a:t>inhalatoire</a:t>
            </a:r>
            <a:endParaRPr lang="fr-FR" dirty="0" smtClean="0"/>
          </a:p>
          <a:p>
            <a:pPr marL="571500" indent="-571500">
              <a:buFontTx/>
              <a:buChar char="-"/>
            </a:pPr>
            <a:r>
              <a:rPr lang="fr-FR" dirty="0" smtClean="0"/>
              <a:t>Prévention systématique des NVPO</a:t>
            </a:r>
          </a:p>
          <a:p>
            <a:pPr marL="1028723" lvl="2" indent="-571500">
              <a:buFontTx/>
              <a:buChar char="-"/>
            </a:pPr>
            <a:r>
              <a:rPr lang="fr-FR" dirty="0" err="1" smtClean="0"/>
              <a:t>Dexamethasone</a:t>
            </a:r>
            <a:r>
              <a:rPr lang="fr-FR" dirty="0" smtClean="0"/>
              <a:t> +/- </a:t>
            </a:r>
            <a:r>
              <a:rPr lang="fr-FR" dirty="0" err="1" smtClean="0"/>
              <a:t>Droleptan</a:t>
            </a:r>
            <a:endParaRPr lang="fr-FR" dirty="0" smtClean="0"/>
          </a:p>
          <a:p>
            <a:pPr marL="571500" indent="-571500">
              <a:buFontTx/>
              <a:buChar char="-"/>
            </a:pPr>
            <a:r>
              <a:rPr lang="fr-FR" dirty="0" smtClean="0"/>
              <a:t>Masque laryngé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Adéquation parfaite à la durée du geste chirurgical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Incidence faible de complications péri-opératoires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6248" y="6330463"/>
            <a:ext cx="3951147" cy="29748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781" y="725126"/>
            <a:ext cx="4484614" cy="375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001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RACHIANESTHESIE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9D996DF-5502-4F60-8A09-A804ED47678F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71500" indent="-571500">
              <a:buFontTx/>
              <a:buChar char="-"/>
            </a:pPr>
            <a:r>
              <a:rPr lang="fr-FR" dirty="0" smtClean="0"/>
              <a:t>Aiguille fine </a:t>
            </a:r>
            <a:r>
              <a:rPr lang="fr-FR" dirty="0" err="1" smtClean="0"/>
              <a:t>Pajunck</a:t>
            </a:r>
            <a:r>
              <a:rPr lang="fr-FR" dirty="0" smtClean="0"/>
              <a:t> 25 ou 27G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Latéralisée / </a:t>
            </a:r>
            <a:r>
              <a:rPr lang="fr-FR" dirty="0" err="1" smtClean="0"/>
              <a:t>Bupivacaïne</a:t>
            </a:r>
            <a:r>
              <a:rPr lang="fr-FR" dirty="0" smtClean="0"/>
              <a:t> hyperbare 8mg</a:t>
            </a:r>
          </a:p>
          <a:p>
            <a:pPr marL="571500" indent="-571500">
              <a:buFontTx/>
              <a:buChar char="-"/>
            </a:pPr>
            <a:r>
              <a:rPr lang="fr-FR" dirty="0" err="1" smtClean="0"/>
              <a:t>Clorotekal</a:t>
            </a:r>
            <a:r>
              <a:rPr lang="fr-FR" dirty="0" smtClean="0"/>
              <a:t>, courte durée d’action (&lt;1h)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Préservation peropératoire de la conscience</a:t>
            </a:r>
          </a:p>
          <a:p>
            <a:pPr marL="571500" indent="-571500">
              <a:buFontTx/>
              <a:buChar char="-"/>
            </a:pPr>
            <a:r>
              <a:rPr lang="fr-FR" dirty="0" smtClean="0"/>
              <a:t>Effets secondaires</a:t>
            </a:r>
          </a:p>
          <a:p>
            <a:pPr marL="1028723" lvl="2" indent="-571500">
              <a:buFontTx/>
              <a:buChar char="-"/>
            </a:pPr>
            <a:r>
              <a:rPr lang="fr-FR" dirty="0" smtClean="0"/>
              <a:t>RAU / persistance du bloc sympathique</a:t>
            </a:r>
          </a:p>
          <a:p>
            <a:pPr marL="1028723" lvl="2" indent="-571500">
              <a:buFontTx/>
              <a:buChar char="-"/>
            </a:pPr>
            <a:r>
              <a:rPr lang="fr-FR" dirty="0" smtClean="0"/>
              <a:t>Céphalées post ponction durale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368" y="2370009"/>
            <a:ext cx="4527738" cy="606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73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CHIRURGIE MENISCALE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16246475" y="9048750"/>
            <a:ext cx="1093788" cy="512763"/>
          </a:xfrm>
          <a:prstGeom prst="rect">
            <a:avLst/>
          </a:prstGeom>
        </p:spPr>
        <p:txBody>
          <a:bodyPr/>
          <a:lstStyle/>
          <a:p>
            <a:fld id="{89D996DF-5502-4F60-8A09-A804ED47678F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0643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497</Words>
  <Application>Microsoft Office PowerPoint</Application>
  <PresentationFormat>Personnalisé</PresentationFormat>
  <Paragraphs>133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White</vt:lpstr>
      <vt:lpstr>ANESTHESIE POUR CHIRURGIE MENISCALE ET LIGAMENTAIRE  EPU 12/10/2017 - Dr C.DEMARET</vt:lpstr>
      <vt:lpstr>  BASE COMMUNE</vt:lpstr>
      <vt:lpstr>Pré-requis</vt:lpstr>
      <vt:lpstr>Bilan pré-opératoire</vt:lpstr>
      <vt:lpstr>Entrée le jour de l’intervention</vt:lpstr>
      <vt:lpstr>Techniques d’anesthésie</vt:lpstr>
      <vt:lpstr>AG</vt:lpstr>
      <vt:lpstr>RACHIANESTHESIE</vt:lpstr>
      <vt:lpstr>CHIRURGIE MENISCALE</vt:lpstr>
      <vt:lpstr>Chirurgie méniscale</vt:lpstr>
      <vt:lpstr>Score de Chung (Anesth Analg, 1995) </vt:lpstr>
      <vt:lpstr>CHIRURGIE LIGAMENTAIRE</vt:lpstr>
      <vt:lpstr>Chirurgie ligamentaire</vt:lpstr>
      <vt:lpstr>Game ready</vt:lpstr>
      <vt:lpstr>ANESTHESIE</vt:lpstr>
      <vt:lpstr>Merci de votre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BOUAS-LAURENT Elodie</dc:creator>
  <cp:lastModifiedBy>Delphine TAVET</cp:lastModifiedBy>
  <cp:revision>66</cp:revision>
  <dcterms:modified xsi:type="dcterms:W3CDTF">2017-10-12T06:56:18Z</dcterms:modified>
</cp:coreProperties>
</file>